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0"/>
  </p:notesMasterIdLst>
  <p:handoutMasterIdLst>
    <p:handoutMasterId r:id="rId61"/>
  </p:handoutMasterIdLst>
  <p:sldIdLst>
    <p:sldId id="577" r:id="rId2"/>
    <p:sldId id="635" r:id="rId3"/>
    <p:sldId id="579" r:id="rId4"/>
    <p:sldId id="580" r:id="rId5"/>
    <p:sldId id="581" r:id="rId6"/>
    <p:sldId id="582" r:id="rId7"/>
    <p:sldId id="583" r:id="rId8"/>
    <p:sldId id="584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597" r:id="rId22"/>
    <p:sldId id="598" r:id="rId23"/>
    <p:sldId id="599" r:id="rId24"/>
    <p:sldId id="600" r:id="rId25"/>
    <p:sldId id="601" r:id="rId26"/>
    <p:sldId id="602" r:id="rId27"/>
    <p:sldId id="603" r:id="rId28"/>
    <p:sldId id="604" r:id="rId29"/>
    <p:sldId id="605" r:id="rId30"/>
    <p:sldId id="606" r:id="rId31"/>
    <p:sldId id="607" r:id="rId32"/>
    <p:sldId id="608" r:id="rId33"/>
    <p:sldId id="609" r:id="rId34"/>
    <p:sldId id="610" r:id="rId35"/>
    <p:sldId id="611" r:id="rId36"/>
    <p:sldId id="612" r:id="rId37"/>
    <p:sldId id="613" r:id="rId38"/>
    <p:sldId id="614" r:id="rId39"/>
    <p:sldId id="615" r:id="rId40"/>
    <p:sldId id="616" r:id="rId41"/>
    <p:sldId id="617" r:id="rId42"/>
    <p:sldId id="618" r:id="rId43"/>
    <p:sldId id="619" r:id="rId44"/>
    <p:sldId id="620" r:id="rId45"/>
    <p:sldId id="621" r:id="rId46"/>
    <p:sldId id="622" r:id="rId47"/>
    <p:sldId id="623" r:id="rId48"/>
    <p:sldId id="624" r:id="rId49"/>
    <p:sldId id="625" r:id="rId50"/>
    <p:sldId id="626" r:id="rId51"/>
    <p:sldId id="627" r:id="rId52"/>
    <p:sldId id="628" r:id="rId53"/>
    <p:sldId id="629" r:id="rId54"/>
    <p:sldId id="630" r:id="rId55"/>
    <p:sldId id="631" r:id="rId56"/>
    <p:sldId id="632" r:id="rId57"/>
    <p:sldId id="633" r:id="rId58"/>
    <p:sldId id="634" r:id="rId5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626947"/>
    <a:srgbClr val="CCFF99"/>
    <a:srgbClr val="336600"/>
    <a:srgbClr val="CC9900"/>
    <a:srgbClr val="BBE0E3"/>
    <a:srgbClr val="FFCC00"/>
    <a:srgbClr val="990033"/>
    <a:srgbClr val="A50021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3" autoAdjust="0"/>
    <p:restoredTop sz="91908" autoAdjust="0"/>
  </p:normalViewPr>
  <p:slideViewPr>
    <p:cSldViewPr snapToGrid="0">
      <p:cViewPr varScale="1">
        <p:scale>
          <a:sx n="102" d="100"/>
          <a:sy n="102" d="100"/>
        </p:scale>
        <p:origin x="18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8"/>
    </p:cViewPr>
  </p:sorterViewPr>
  <p:notesViewPr>
    <p:cSldViewPr snapToGrid="0">
      <p:cViewPr varScale="1">
        <p:scale>
          <a:sx n="56" d="100"/>
          <a:sy n="56" d="100"/>
        </p:scale>
        <p:origin x="-193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irzendehdel\Google%20Drive\Stress-Based%20Anisotropic%20TopOpt\Test%20Results\Stool%20Tension\Analysi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Compliance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Sheet1!$C$9</c:f>
                <c:numCache>
                  <c:formatCode>General</c:formatCode>
                  <c:ptCount val="1"/>
                  <c:pt idx="0">
                    <c:v>74.096518317327323</c:v>
                  </c:pt>
                </c:numCache>
              </c:numRef>
            </c:plus>
            <c:minus>
              <c:numRef>
                <c:f>Sheet1!$C$9</c:f>
                <c:numCache>
                  <c:formatCode>General</c:formatCode>
                  <c:ptCount val="1"/>
                  <c:pt idx="0">
                    <c:v>74.096518317327323</c:v>
                  </c:pt>
                </c:numCache>
              </c:numRef>
            </c:minus>
            <c:spPr>
              <a:ln w="9525"/>
            </c:spPr>
          </c:errBars>
          <c:cat>
            <c:strRef>
              <c:f>[1]Sheet1!$A$7</c:f>
              <c:strCache>
                <c:ptCount val="1"/>
                <c:pt idx="0">
                  <c:v>Ave.</c:v>
                </c:pt>
              </c:strCache>
            </c:strRef>
          </c:cat>
          <c:val>
            <c:numRef>
              <c:f>Sheet1!$C$8</c:f>
              <c:numCache>
                <c:formatCode>General</c:formatCode>
                <c:ptCount val="1"/>
                <c:pt idx="0">
                  <c:v>491.10649999999998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5A-4927-87C0-6FA9D0E3FDCE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TW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Sheet1!$D$9</c:f>
                <c:numCache>
                  <c:formatCode>General</c:formatCode>
                  <c:ptCount val="1"/>
                  <c:pt idx="0">
                    <c:v>53.826108906366251</c:v>
                  </c:pt>
                </c:numCache>
              </c:numRef>
            </c:plus>
            <c:minus>
              <c:numRef>
                <c:f>Sheet1!$D$9</c:f>
                <c:numCache>
                  <c:formatCode>General</c:formatCode>
                  <c:ptCount val="1"/>
                  <c:pt idx="0">
                    <c:v>53.826108906366251</c:v>
                  </c:pt>
                </c:numCache>
              </c:numRef>
            </c:minus>
            <c:spPr>
              <a:ln w="9525"/>
            </c:spPr>
          </c:errBars>
          <c:cat>
            <c:strRef>
              <c:f>[1]Sheet1!$A$7</c:f>
              <c:strCache>
                <c:ptCount val="1"/>
                <c:pt idx="0">
                  <c:v>Ave.</c:v>
                </c:pt>
              </c:strCache>
            </c:strRef>
          </c:cat>
          <c:val>
            <c:numRef>
              <c:f>Sheet1!$D$8</c:f>
              <c:numCache>
                <c:formatCode>General</c:formatCode>
                <c:ptCount val="1"/>
                <c:pt idx="0">
                  <c:v>801.5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5A-4927-87C0-6FA9D0E3FD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87231816"/>
        <c:axId val="187196752"/>
      </c:barChart>
      <c:catAx>
        <c:axId val="187231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196752"/>
        <c:crosses val="autoZero"/>
        <c:auto val="1"/>
        <c:lblAlgn val="ctr"/>
        <c:lblOffset val="100"/>
        <c:noMultiLvlLbl val="0"/>
      </c:catAx>
      <c:valAx>
        <c:axId val="187196752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Max. Force (N)</a:t>
                </a:r>
              </a:p>
            </c:rich>
          </c:tx>
          <c:layout>
            <c:manualLayout>
              <c:xMode val="edge"/>
              <c:yMode val="edge"/>
              <c:x val="5.2631960064450809E-3"/>
              <c:y val="0.222513799578410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31816"/>
        <c:crosses val="autoZero"/>
        <c:crossBetween val="between"/>
        <c:majorUnit val="200"/>
        <c:minorUnit val="50"/>
      </c:valAx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EC67D-27B1-4512-9B58-F16FCC1473B4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3F43CA-7305-4673-9F53-97B64E93A4D1}">
      <dgm:prSet phldrT="[Text]"/>
      <dgm:spPr>
        <a:xfrm>
          <a:off x="2126282" y="1288426"/>
          <a:ext cx="1637645" cy="1416629"/>
        </a:xfrm>
        <a:prstGeom prst="hexagon">
          <a:avLst>
            <a:gd name="adj" fmla="val 28570"/>
            <a:gd name="vf" fmla="val 115470"/>
          </a:avLst>
        </a:prstGeom>
        <a:solidFill>
          <a:srgbClr val="0B3F7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Pareto</a:t>
          </a:r>
        </a:p>
      </dgm:t>
    </dgm:pt>
    <dgm:pt modelId="{5D2C78A8-67A9-48F5-9DB6-AC09B6FC6EFE}" type="parTrans" cxnId="{E26761A6-6D4F-4551-BAA0-415381DB4F78}">
      <dgm:prSet/>
      <dgm:spPr/>
      <dgm:t>
        <a:bodyPr/>
        <a:lstStyle/>
        <a:p>
          <a:endParaRPr lang="en-US"/>
        </a:p>
      </dgm:t>
    </dgm:pt>
    <dgm:pt modelId="{08ACD4D3-FB01-44E0-831B-1BE13C9D7A0A}" type="sibTrans" cxnId="{E26761A6-6D4F-4551-BAA0-415381DB4F78}">
      <dgm:prSet/>
      <dgm:spPr/>
      <dgm:t>
        <a:bodyPr/>
        <a:lstStyle/>
        <a:p>
          <a:endParaRPr lang="en-US"/>
        </a:p>
      </dgm:t>
    </dgm:pt>
    <dgm:pt modelId="{617E444B-465D-4FF1-A1B4-906AC2537A91}">
      <dgm:prSet phldrT="[Text]"/>
      <dgm:spPr>
        <a:xfrm>
          <a:off x="2277133" y="0"/>
          <a:ext cx="1342038" cy="1161021"/>
        </a:xfrm>
        <a:prstGeom prst="hexagon">
          <a:avLst>
            <a:gd name="adj" fmla="val 28570"/>
            <a:gd name="vf" fmla="val 115470"/>
          </a:avLst>
        </a:prstGeom>
        <a:solidFill>
          <a:srgbClr val="00B2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Windows/ Mac/</a:t>
          </a:r>
          <a:b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</a:b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Linux</a:t>
          </a:r>
        </a:p>
      </dgm:t>
    </dgm:pt>
    <dgm:pt modelId="{2704ACD3-9A03-4B84-B75C-4CA8FAA4F0AB}" type="parTrans" cxnId="{0368B385-CB4D-4C48-B131-7D6D761C44F6}">
      <dgm:prSet/>
      <dgm:spPr/>
      <dgm:t>
        <a:bodyPr/>
        <a:lstStyle/>
        <a:p>
          <a:endParaRPr lang="en-US"/>
        </a:p>
      </dgm:t>
    </dgm:pt>
    <dgm:pt modelId="{767CDBCC-4F51-49A1-87EA-8700707950EB}" type="sibTrans" cxnId="{0368B385-CB4D-4C48-B131-7D6D761C44F6}">
      <dgm:prSet/>
      <dgm:spPr/>
      <dgm:t>
        <a:bodyPr/>
        <a:lstStyle/>
        <a:p>
          <a:endParaRPr lang="en-US"/>
        </a:p>
      </dgm:t>
    </dgm:pt>
    <dgm:pt modelId="{A76CDA53-7AFD-4C80-8A01-2A4EA6FEEE45}">
      <dgm:prSet phldrT="[Text]"/>
      <dgm:spPr>
        <a:xfrm>
          <a:off x="3507938" y="714105"/>
          <a:ext cx="1342038" cy="1161021"/>
        </a:xfrm>
        <a:prstGeom prst="hexagon">
          <a:avLst>
            <a:gd name="adj" fmla="val 28570"/>
            <a:gd name="vf" fmla="val 115470"/>
          </a:avLst>
        </a:prstGeom>
        <a:solidFill>
          <a:srgbClr val="FFCD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SolidWorks</a:t>
          </a:r>
        </a:p>
      </dgm:t>
    </dgm:pt>
    <dgm:pt modelId="{EE7FA145-7F26-46E8-B4C6-5756426DD42D}" type="parTrans" cxnId="{FCB85EEB-DAF0-4DDD-891C-2ACB4129835C}">
      <dgm:prSet/>
      <dgm:spPr/>
      <dgm:t>
        <a:bodyPr/>
        <a:lstStyle/>
        <a:p>
          <a:endParaRPr lang="en-US"/>
        </a:p>
      </dgm:t>
    </dgm:pt>
    <dgm:pt modelId="{49B1A47E-B4CA-4458-898F-3F59A58683DF}" type="sibTrans" cxnId="{FCB85EEB-DAF0-4DDD-891C-2ACB4129835C}">
      <dgm:prSet/>
      <dgm:spPr/>
      <dgm:t>
        <a:bodyPr/>
        <a:lstStyle/>
        <a:p>
          <a:endParaRPr lang="en-US"/>
        </a:p>
      </dgm:t>
    </dgm:pt>
    <dgm:pt modelId="{38A69016-1421-4253-8A6F-B5B718460085}">
      <dgm:prSet phldrT="[Text]"/>
      <dgm:spPr>
        <a:xfrm>
          <a:off x="3507938" y="2117955"/>
          <a:ext cx="1342038" cy="1161021"/>
        </a:xfrm>
        <a:prstGeom prst="hexagon">
          <a:avLst>
            <a:gd name="adj" fmla="val 28570"/>
            <a:gd name="vf" fmla="val 115470"/>
          </a:avLst>
        </a:prstGeom>
        <a:solidFill>
          <a:srgbClr val="E8772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Cloud</a:t>
          </a:r>
        </a:p>
      </dgm:t>
    </dgm:pt>
    <dgm:pt modelId="{12158E6A-5847-49EE-B503-1C75562FA5E0}" type="parTrans" cxnId="{3D77F5FA-9287-4174-BE56-3D13D68BF7D7}">
      <dgm:prSet/>
      <dgm:spPr/>
      <dgm:t>
        <a:bodyPr/>
        <a:lstStyle/>
        <a:p>
          <a:endParaRPr lang="en-US"/>
        </a:p>
      </dgm:t>
    </dgm:pt>
    <dgm:pt modelId="{27CDEB13-5CDB-4758-9EED-05116F240D4A}" type="sibTrans" cxnId="{3D77F5FA-9287-4174-BE56-3D13D68BF7D7}">
      <dgm:prSet/>
      <dgm:spPr/>
      <dgm:t>
        <a:bodyPr/>
        <a:lstStyle/>
        <a:p>
          <a:endParaRPr lang="en-US"/>
        </a:p>
      </dgm:t>
    </dgm:pt>
    <dgm:pt modelId="{A335BE0C-DC5B-4FAD-9455-9DD58249B092}">
      <dgm:prSet phldrT="[Text]"/>
      <dgm:spPr>
        <a:xfrm>
          <a:off x="2277133" y="2832859"/>
          <a:ext cx="1342038" cy="1161021"/>
        </a:xfrm>
        <a:prstGeom prst="hexagon">
          <a:avLst>
            <a:gd name="adj" fmla="val 28570"/>
            <a:gd name="vf" fmla="val 115470"/>
          </a:avLst>
        </a:prstGeom>
        <a:solidFill>
          <a:srgbClr val="84BD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…</a:t>
          </a:r>
        </a:p>
      </dgm:t>
    </dgm:pt>
    <dgm:pt modelId="{2238FA22-19D7-46C2-A7D4-22AF43C33832}" type="parTrans" cxnId="{4055705C-3D02-48ED-8F44-81224A505EF5}">
      <dgm:prSet/>
      <dgm:spPr/>
      <dgm:t>
        <a:bodyPr/>
        <a:lstStyle/>
        <a:p>
          <a:endParaRPr lang="en-US"/>
        </a:p>
      </dgm:t>
    </dgm:pt>
    <dgm:pt modelId="{10EE36C7-6939-490F-A000-5A6E5FDF9304}" type="sibTrans" cxnId="{4055705C-3D02-48ED-8F44-81224A505EF5}">
      <dgm:prSet/>
      <dgm:spPr/>
      <dgm:t>
        <a:bodyPr/>
        <a:lstStyle/>
        <a:p>
          <a:endParaRPr lang="en-US"/>
        </a:p>
      </dgm:t>
    </dgm:pt>
    <dgm:pt modelId="{4E99C87E-9F45-4F05-8CDD-7D579A7C3B23}">
      <dgm:prSet phldrT="[Text]"/>
      <dgm:spPr>
        <a:xfrm>
          <a:off x="1040613" y="2118753"/>
          <a:ext cx="1342038" cy="1161021"/>
        </a:xfrm>
        <a:prstGeom prst="hexagon">
          <a:avLst>
            <a:gd name="adj" fmla="val 28570"/>
            <a:gd name="vf" fmla="val 115470"/>
          </a:avLst>
        </a:prstGeom>
        <a:solidFill>
          <a:srgbClr val="0077C8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 Narrow"/>
              <a:ea typeface="+mn-ea"/>
              <a:cs typeface="+mn-cs"/>
            </a:rPr>
            <a:t>…</a:t>
          </a:r>
        </a:p>
      </dgm:t>
    </dgm:pt>
    <dgm:pt modelId="{5ED95AB5-C519-406D-AE04-99429D4C19F4}" type="parTrans" cxnId="{BE05D305-E399-4619-9A54-A83B992909A2}">
      <dgm:prSet/>
      <dgm:spPr/>
      <dgm:t>
        <a:bodyPr/>
        <a:lstStyle/>
        <a:p>
          <a:endParaRPr lang="en-US"/>
        </a:p>
      </dgm:t>
    </dgm:pt>
    <dgm:pt modelId="{9E977906-50E0-49D3-AE0F-FF26DED065AE}" type="sibTrans" cxnId="{BE05D305-E399-4619-9A54-A83B992909A2}">
      <dgm:prSet/>
      <dgm:spPr/>
      <dgm:t>
        <a:bodyPr/>
        <a:lstStyle/>
        <a:p>
          <a:endParaRPr lang="en-US"/>
        </a:p>
      </dgm:t>
    </dgm:pt>
    <dgm:pt modelId="{E2F67933-CAEC-4933-AD79-91AF57495A0B}">
      <dgm:prSet phldrT="[Text]"/>
      <dgm:spPr>
        <a:xfrm>
          <a:off x="1040613" y="712508"/>
          <a:ext cx="1342038" cy="1161021"/>
        </a:xfrm>
        <a:prstGeom prst="hexagon">
          <a:avLst>
            <a:gd name="adj" fmla="val 28570"/>
            <a:gd name="vf" fmla="val 115470"/>
          </a:avLst>
        </a:prstGeom>
        <a:solidFill>
          <a:srgbClr val="00B2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 err="1">
              <a:solidFill>
                <a:srgbClr val="FFFFFF"/>
              </a:solidFill>
              <a:latin typeface="Arial Narrow"/>
              <a:ea typeface="+mn-ea"/>
              <a:cs typeface="+mn-cs"/>
            </a:rPr>
            <a:t>Creo</a:t>
          </a:r>
          <a:endParaRPr lang="en-US" dirty="0">
            <a:solidFill>
              <a:srgbClr val="FFFFFF"/>
            </a:solidFill>
            <a:latin typeface="Arial Narrow"/>
            <a:ea typeface="+mn-ea"/>
            <a:cs typeface="+mn-cs"/>
          </a:endParaRPr>
        </a:p>
      </dgm:t>
    </dgm:pt>
    <dgm:pt modelId="{964637DF-558A-4C26-A379-6B348DD0984D}" type="parTrans" cxnId="{DDF83D85-A81A-4542-96A1-D46DF51C53E8}">
      <dgm:prSet/>
      <dgm:spPr/>
      <dgm:t>
        <a:bodyPr/>
        <a:lstStyle/>
        <a:p>
          <a:endParaRPr lang="en-US"/>
        </a:p>
      </dgm:t>
    </dgm:pt>
    <dgm:pt modelId="{882BA512-4149-4BDD-A940-03A730AC8CD5}" type="sibTrans" cxnId="{DDF83D85-A81A-4542-96A1-D46DF51C53E8}">
      <dgm:prSet/>
      <dgm:spPr/>
      <dgm:t>
        <a:bodyPr/>
        <a:lstStyle/>
        <a:p>
          <a:endParaRPr lang="en-US"/>
        </a:p>
      </dgm:t>
    </dgm:pt>
    <dgm:pt modelId="{30B9DA9B-1660-44DE-96C1-73495FA0C777}" type="pres">
      <dgm:prSet presAssocID="{8AEEC67D-27B1-4512-9B58-F16FCC1473B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493B450-C7DA-4071-9CE6-964245E28365}" type="pres">
      <dgm:prSet presAssocID="{473F43CA-7305-4673-9F53-97B64E93A4D1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FEC3DC-BEAD-4CCF-AE7B-B3CD39844C5B}" type="pres">
      <dgm:prSet presAssocID="{617E444B-465D-4FF1-A1B4-906AC2537A91}" presName="Accent1" presStyleCnt="0"/>
      <dgm:spPr/>
    </dgm:pt>
    <dgm:pt modelId="{B281AD73-34E4-4E2A-9085-311CD992D647}" type="pres">
      <dgm:prSet presAssocID="{617E444B-465D-4FF1-A1B4-906AC2537A91}" presName="Accent" presStyleLbl="bgShp" presStyleIdx="0" presStyleCnt="6"/>
      <dgm:spPr/>
    </dgm:pt>
    <dgm:pt modelId="{F9692863-F6AA-4651-AE01-9C59DD85E815}" type="pres">
      <dgm:prSet presAssocID="{617E444B-465D-4FF1-A1B4-906AC2537A91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E56BE-1D52-4C6C-94EB-442A5BCBFD67}" type="pres">
      <dgm:prSet presAssocID="{A76CDA53-7AFD-4C80-8A01-2A4EA6FEEE45}" presName="Accent2" presStyleCnt="0"/>
      <dgm:spPr/>
    </dgm:pt>
    <dgm:pt modelId="{9042E805-846B-4695-83C8-94E148E945D1}" type="pres">
      <dgm:prSet presAssocID="{A76CDA53-7AFD-4C80-8A01-2A4EA6FEEE45}" presName="Accent" presStyleLbl="bgShp" presStyleIdx="1" presStyleCnt="6"/>
      <dgm:spPr>
        <a:xfrm>
          <a:off x="3151763" y="610664"/>
          <a:ext cx="617878" cy="532384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A2BB1944-1002-45AE-A883-B5FCD1777A08}" type="pres">
      <dgm:prSet presAssocID="{A76CDA53-7AFD-4C80-8A01-2A4EA6FEEE4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273949-C1AC-4EA2-B3B2-E7F0AA26CC0A}" type="pres">
      <dgm:prSet presAssocID="{38A69016-1421-4253-8A6F-B5B718460085}" presName="Accent3" presStyleCnt="0"/>
      <dgm:spPr/>
    </dgm:pt>
    <dgm:pt modelId="{C0704015-1BBA-4115-BA99-9462FD2A1B72}" type="pres">
      <dgm:prSet presAssocID="{38A69016-1421-4253-8A6F-B5B718460085}" presName="Accent" presStyleLbl="bgShp" presStyleIdx="2" presStyleCnt="6"/>
      <dgm:spPr>
        <a:xfrm>
          <a:off x="3872875" y="1605939"/>
          <a:ext cx="617878" cy="532384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428C08D-C674-4112-B7D6-E374826EACBF}" type="pres">
      <dgm:prSet presAssocID="{38A69016-1421-4253-8A6F-B5B71846008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87E5B-3306-4908-9129-F1AADED1B89A}" type="pres">
      <dgm:prSet presAssocID="{A335BE0C-DC5B-4FAD-9455-9DD58249B092}" presName="Accent4" presStyleCnt="0"/>
      <dgm:spPr/>
    </dgm:pt>
    <dgm:pt modelId="{0A513E12-DAC5-4D21-B094-5075A199B481}" type="pres">
      <dgm:prSet presAssocID="{A335BE0C-DC5B-4FAD-9455-9DD58249B092}" presName="Accent" presStyleLbl="bgShp" presStyleIdx="3" presStyleCnt="6"/>
      <dgm:spPr>
        <a:xfrm>
          <a:off x="3371944" y="2729418"/>
          <a:ext cx="617878" cy="532384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9ABBA19-533A-4442-AF7F-6BB9A673F1F1}" type="pres">
      <dgm:prSet presAssocID="{A335BE0C-DC5B-4FAD-9455-9DD58249B09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495020-1582-4314-92CF-9F80D56E7AE7}" type="pres">
      <dgm:prSet presAssocID="{4E99C87E-9F45-4F05-8CDD-7D579A7C3B23}" presName="Accent5" presStyleCnt="0"/>
      <dgm:spPr/>
    </dgm:pt>
    <dgm:pt modelId="{2F1C7B9E-8C3A-48E7-B9E7-98A7605B9CAB}" type="pres">
      <dgm:prSet presAssocID="{4E99C87E-9F45-4F05-8CDD-7D579A7C3B23}" presName="Accent" presStyleLbl="bgShp" presStyleIdx="4" presStyleCnt="6"/>
      <dgm:spPr>
        <a:xfrm>
          <a:off x="2129329" y="2846039"/>
          <a:ext cx="617878" cy="532384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E14EC27-7B3E-4DCD-92DF-14EEBB063155}" type="pres">
      <dgm:prSet presAssocID="{4E99C87E-9F45-4F05-8CDD-7D579A7C3B23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897C6-613E-4566-A192-7C923D7A0540}" type="pres">
      <dgm:prSet presAssocID="{E2F67933-CAEC-4933-AD79-91AF57495A0B}" presName="Accent6" presStyleCnt="0"/>
      <dgm:spPr/>
    </dgm:pt>
    <dgm:pt modelId="{B1B6D1AC-76C3-4D6A-8D0C-D64F32FF2BC6}" type="pres">
      <dgm:prSet presAssocID="{E2F67933-CAEC-4933-AD79-91AF57495A0B}" presName="Accent" presStyleLbl="bgShp" presStyleIdx="5" presStyleCnt="6"/>
      <dgm:spPr>
        <a:xfrm>
          <a:off x="1396408" y="1851163"/>
          <a:ext cx="617878" cy="532384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21FFFCA-C8ED-4B0C-8F84-61E476C93636}" type="pres">
      <dgm:prSet presAssocID="{E2F67933-CAEC-4933-AD79-91AF57495A0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FF77CA-E892-448D-8900-5CBDADF8082C}" type="presOf" srcId="{4E99C87E-9F45-4F05-8CDD-7D579A7C3B23}" destId="{7E14EC27-7B3E-4DCD-92DF-14EEBB063155}" srcOrd="0" destOrd="0" presId="urn:microsoft.com/office/officeart/2011/layout/HexagonRadial"/>
    <dgm:cxn modelId="{3D77F5FA-9287-4174-BE56-3D13D68BF7D7}" srcId="{473F43CA-7305-4673-9F53-97B64E93A4D1}" destId="{38A69016-1421-4253-8A6F-B5B718460085}" srcOrd="2" destOrd="0" parTransId="{12158E6A-5847-49EE-B503-1C75562FA5E0}" sibTransId="{27CDEB13-5CDB-4758-9EED-05116F240D4A}"/>
    <dgm:cxn modelId="{AF594E5A-62D6-412D-9A54-18E0B49BECEF}" type="presOf" srcId="{38A69016-1421-4253-8A6F-B5B718460085}" destId="{0428C08D-C674-4112-B7D6-E374826EACBF}" srcOrd="0" destOrd="0" presId="urn:microsoft.com/office/officeart/2011/layout/HexagonRadial"/>
    <dgm:cxn modelId="{F3EFCF4D-00E2-454A-9566-0775C7F537B5}" type="presOf" srcId="{8AEEC67D-27B1-4512-9B58-F16FCC1473B4}" destId="{30B9DA9B-1660-44DE-96C1-73495FA0C777}" srcOrd="0" destOrd="0" presId="urn:microsoft.com/office/officeart/2011/layout/HexagonRadial"/>
    <dgm:cxn modelId="{DDF83D85-A81A-4542-96A1-D46DF51C53E8}" srcId="{473F43CA-7305-4673-9F53-97B64E93A4D1}" destId="{E2F67933-CAEC-4933-AD79-91AF57495A0B}" srcOrd="5" destOrd="0" parTransId="{964637DF-558A-4C26-A379-6B348DD0984D}" sibTransId="{882BA512-4149-4BDD-A940-03A730AC8CD5}"/>
    <dgm:cxn modelId="{565D663B-301D-409C-BDC6-C12C1BB7473D}" type="presOf" srcId="{A76CDA53-7AFD-4C80-8A01-2A4EA6FEEE45}" destId="{A2BB1944-1002-45AE-A883-B5FCD1777A08}" srcOrd="0" destOrd="0" presId="urn:microsoft.com/office/officeart/2011/layout/HexagonRadial"/>
    <dgm:cxn modelId="{FCB85EEB-DAF0-4DDD-891C-2ACB4129835C}" srcId="{473F43CA-7305-4673-9F53-97B64E93A4D1}" destId="{A76CDA53-7AFD-4C80-8A01-2A4EA6FEEE45}" srcOrd="1" destOrd="0" parTransId="{EE7FA145-7F26-46E8-B4C6-5756426DD42D}" sibTransId="{49B1A47E-B4CA-4458-898F-3F59A58683DF}"/>
    <dgm:cxn modelId="{BE05D305-E399-4619-9A54-A83B992909A2}" srcId="{473F43CA-7305-4673-9F53-97B64E93A4D1}" destId="{4E99C87E-9F45-4F05-8CDD-7D579A7C3B23}" srcOrd="4" destOrd="0" parTransId="{5ED95AB5-C519-406D-AE04-99429D4C19F4}" sibTransId="{9E977906-50E0-49D3-AE0F-FF26DED065AE}"/>
    <dgm:cxn modelId="{E18C9766-77D6-4FC1-86E0-D1381CAA2950}" type="presOf" srcId="{617E444B-465D-4FF1-A1B4-906AC2537A91}" destId="{F9692863-F6AA-4651-AE01-9C59DD85E815}" srcOrd="0" destOrd="0" presId="urn:microsoft.com/office/officeart/2011/layout/HexagonRadial"/>
    <dgm:cxn modelId="{F129E35B-2C2E-45D4-802C-5AEE229E5007}" type="presOf" srcId="{A335BE0C-DC5B-4FAD-9455-9DD58249B092}" destId="{19ABBA19-533A-4442-AF7F-6BB9A673F1F1}" srcOrd="0" destOrd="0" presId="urn:microsoft.com/office/officeart/2011/layout/HexagonRadial"/>
    <dgm:cxn modelId="{96BD1FE6-B671-42DB-8B94-1EEA62C5853F}" type="presOf" srcId="{473F43CA-7305-4673-9F53-97B64E93A4D1}" destId="{0493B450-C7DA-4071-9CE6-964245E28365}" srcOrd="0" destOrd="0" presId="urn:microsoft.com/office/officeart/2011/layout/HexagonRadial"/>
    <dgm:cxn modelId="{6F8121A9-9EDA-43BC-88EB-6DD433B7C4F1}" type="presOf" srcId="{E2F67933-CAEC-4933-AD79-91AF57495A0B}" destId="{F21FFFCA-C8ED-4B0C-8F84-61E476C93636}" srcOrd="0" destOrd="0" presId="urn:microsoft.com/office/officeart/2011/layout/HexagonRadial"/>
    <dgm:cxn modelId="{0368B385-CB4D-4C48-B131-7D6D761C44F6}" srcId="{473F43CA-7305-4673-9F53-97B64E93A4D1}" destId="{617E444B-465D-4FF1-A1B4-906AC2537A91}" srcOrd="0" destOrd="0" parTransId="{2704ACD3-9A03-4B84-B75C-4CA8FAA4F0AB}" sibTransId="{767CDBCC-4F51-49A1-87EA-8700707950EB}"/>
    <dgm:cxn modelId="{E26761A6-6D4F-4551-BAA0-415381DB4F78}" srcId="{8AEEC67D-27B1-4512-9B58-F16FCC1473B4}" destId="{473F43CA-7305-4673-9F53-97B64E93A4D1}" srcOrd="0" destOrd="0" parTransId="{5D2C78A8-67A9-48F5-9DB6-AC09B6FC6EFE}" sibTransId="{08ACD4D3-FB01-44E0-831B-1BE13C9D7A0A}"/>
    <dgm:cxn modelId="{4055705C-3D02-48ED-8F44-81224A505EF5}" srcId="{473F43CA-7305-4673-9F53-97B64E93A4D1}" destId="{A335BE0C-DC5B-4FAD-9455-9DD58249B092}" srcOrd="3" destOrd="0" parTransId="{2238FA22-19D7-46C2-A7D4-22AF43C33832}" sibTransId="{10EE36C7-6939-490F-A000-5A6E5FDF9304}"/>
    <dgm:cxn modelId="{000A50A2-0FD9-40C3-A838-BD4E757C510B}" type="presParOf" srcId="{30B9DA9B-1660-44DE-96C1-73495FA0C777}" destId="{0493B450-C7DA-4071-9CE6-964245E28365}" srcOrd="0" destOrd="0" presId="urn:microsoft.com/office/officeart/2011/layout/HexagonRadial"/>
    <dgm:cxn modelId="{1CB6B772-BEA5-46B9-A699-30FFD0D1E503}" type="presParOf" srcId="{30B9DA9B-1660-44DE-96C1-73495FA0C777}" destId="{D5FEC3DC-BEAD-4CCF-AE7B-B3CD39844C5B}" srcOrd="1" destOrd="0" presId="urn:microsoft.com/office/officeart/2011/layout/HexagonRadial"/>
    <dgm:cxn modelId="{8B3416B9-969C-4189-9765-2F7904ED9438}" type="presParOf" srcId="{D5FEC3DC-BEAD-4CCF-AE7B-B3CD39844C5B}" destId="{B281AD73-34E4-4E2A-9085-311CD992D647}" srcOrd="0" destOrd="0" presId="urn:microsoft.com/office/officeart/2011/layout/HexagonRadial"/>
    <dgm:cxn modelId="{11008C12-56C9-43D1-9A23-45FF0ED9319A}" type="presParOf" srcId="{30B9DA9B-1660-44DE-96C1-73495FA0C777}" destId="{F9692863-F6AA-4651-AE01-9C59DD85E815}" srcOrd="2" destOrd="0" presId="urn:microsoft.com/office/officeart/2011/layout/HexagonRadial"/>
    <dgm:cxn modelId="{8F2BB17E-FDF9-4BA8-9A4C-F4D761301C20}" type="presParOf" srcId="{30B9DA9B-1660-44DE-96C1-73495FA0C777}" destId="{9A3E56BE-1D52-4C6C-94EB-442A5BCBFD67}" srcOrd="3" destOrd="0" presId="urn:microsoft.com/office/officeart/2011/layout/HexagonRadial"/>
    <dgm:cxn modelId="{5405A3A8-AD7A-47B5-ACCB-EE3EFC0564F7}" type="presParOf" srcId="{9A3E56BE-1D52-4C6C-94EB-442A5BCBFD67}" destId="{9042E805-846B-4695-83C8-94E148E945D1}" srcOrd="0" destOrd="0" presId="urn:microsoft.com/office/officeart/2011/layout/HexagonRadial"/>
    <dgm:cxn modelId="{335EF2A0-DD12-4A02-8F7A-F51C0DD242E3}" type="presParOf" srcId="{30B9DA9B-1660-44DE-96C1-73495FA0C777}" destId="{A2BB1944-1002-45AE-A883-B5FCD1777A08}" srcOrd="4" destOrd="0" presId="urn:microsoft.com/office/officeart/2011/layout/HexagonRadial"/>
    <dgm:cxn modelId="{28D9B37C-BEC3-4DBC-BE49-EFEA8A7499E8}" type="presParOf" srcId="{30B9DA9B-1660-44DE-96C1-73495FA0C777}" destId="{9B273949-C1AC-4EA2-B3B2-E7F0AA26CC0A}" srcOrd="5" destOrd="0" presId="urn:microsoft.com/office/officeart/2011/layout/HexagonRadial"/>
    <dgm:cxn modelId="{2274E31B-AFF3-493D-B391-60E4F233A1A0}" type="presParOf" srcId="{9B273949-C1AC-4EA2-B3B2-E7F0AA26CC0A}" destId="{C0704015-1BBA-4115-BA99-9462FD2A1B72}" srcOrd="0" destOrd="0" presId="urn:microsoft.com/office/officeart/2011/layout/HexagonRadial"/>
    <dgm:cxn modelId="{3F4D0CA5-062B-4446-A7EC-4BE58F2B106E}" type="presParOf" srcId="{30B9DA9B-1660-44DE-96C1-73495FA0C777}" destId="{0428C08D-C674-4112-B7D6-E374826EACBF}" srcOrd="6" destOrd="0" presId="urn:microsoft.com/office/officeart/2011/layout/HexagonRadial"/>
    <dgm:cxn modelId="{5474AFDC-FCB8-45E2-AF2B-ADF268D10FDC}" type="presParOf" srcId="{30B9DA9B-1660-44DE-96C1-73495FA0C777}" destId="{3DD87E5B-3306-4908-9129-F1AADED1B89A}" srcOrd="7" destOrd="0" presId="urn:microsoft.com/office/officeart/2011/layout/HexagonRadial"/>
    <dgm:cxn modelId="{05E6DCA2-518E-4E92-A846-4738F61A721A}" type="presParOf" srcId="{3DD87E5B-3306-4908-9129-F1AADED1B89A}" destId="{0A513E12-DAC5-4D21-B094-5075A199B481}" srcOrd="0" destOrd="0" presId="urn:microsoft.com/office/officeart/2011/layout/HexagonRadial"/>
    <dgm:cxn modelId="{1BA29C05-090C-413F-A830-5EA2EF3AB366}" type="presParOf" srcId="{30B9DA9B-1660-44DE-96C1-73495FA0C777}" destId="{19ABBA19-533A-4442-AF7F-6BB9A673F1F1}" srcOrd="8" destOrd="0" presId="urn:microsoft.com/office/officeart/2011/layout/HexagonRadial"/>
    <dgm:cxn modelId="{425437F3-747C-4A78-9538-4EFB1D0BBD28}" type="presParOf" srcId="{30B9DA9B-1660-44DE-96C1-73495FA0C777}" destId="{E8495020-1582-4314-92CF-9F80D56E7AE7}" srcOrd="9" destOrd="0" presId="urn:microsoft.com/office/officeart/2011/layout/HexagonRadial"/>
    <dgm:cxn modelId="{DEA08C70-A7F7-4B64-89E7-18E66B644793}" type="presParOf" srcId="{E8495020-1582-4314-92CF-9F80D56E7AE7}" destId="{2F1C7B9E-8C3A-48E7-B9E7-98A7605B9CAB}" srcOrd="0" destOrd="0" presId="urn:microsoft.com/office/officeart/2011/layout/HexagonRadial"/>
    <dgm:cxn modelId="{BE5F7352-87BF-4E2F-A82E-3105CDB0360E}" type="presParOf" srcId="{30B9DA9B-1660-44DE-96C1-73495FA0C777}" destId="{7E14EC27-7B3E-4DCD-92DF-14EEBB063155}" srcOrd="10" destOrd="0" presId="urn:microsoft.com/office/officeart/2011/layout/HexagonRadial"/>
    <dgm:cxn modelId="{B696555D-B7AE-4D5E-8AE4-76CB3EA0FB45}" type="presParOf" srcId="{30B9DA9B-1660-44DE-96C1-73495FA0C777}" destId="{FAB897C6-613E-4566-A192-7C923D7A0540}" srcOrd="11" destOrd="0" presId="urn:microsoft.com/office/officeart/2011/layout/HexagonRadial"/>
    <dgm:cxn modelId="{712FE16F-2DE8-436F-83D4-4C07118002D9}" type="presParOf" srcId="{FAB897C6-613E-4566-A192-7C923D7A0540}" destId="{B1B6D1AC-76C3-4D6A-8D0C-D64F32FF2BC6}" srcOrd="0" destOrd="0" presId="urn:microsoft.com/office/officeart/2011/layout/HexagonRadial"/>
    <dgm:cxn modelId="{B3CF997B-392A-4CB8-AC0B-B5495B619B4C}" type="presParOf" srcId="{30B9DA9B-1660-44DE-96C1-73495FA0C777}" destId="{F21FFFCA-C8ED-4B0C-8F84-61E476C9363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3B450-C7DA-4071-9CE6-964245E28365}">
      <dsp:nvSpPr>
        <dsp:cNvPr id="0" name=""/>
        <dsp:cNvSpPr/>
      </dsp:nvSpPr>
      <dsp:spPr>
        <a:xfrm>
          <a:off x="1806790" y="1260392"/>
          <a:ext cx="1602013" cy="1385806"/>
        </a:xfrm>
        <a:prstGeom prst="hexagon">
          <a:avLst>
            <a:gd name="adj" fmla="val 28570"/>
            <a:gd name="vf" fmla="val 115470"/>
          </a:avLst>
        </a:prstGeom>
        <a:solidFill>
          <a:srgbClr val="0B3F7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Pareto</a:t>
          </a:r>
        </a:p>
      </dsp:txBody>
      <dsp:txXfrm>
        <a:off x="2072266" y="1490039"/>
        <a:ext cx="1071061" cy="926512"/>
      </dsp:txXfrm>
    </dsp:sp>
    <dsp:sp modelId="{9042E805-846B-4695-83C8-94E148E945D1}">
      <dsp:nvSpPr>
        <dsp:cNvPr id="0" name=""/>
        <dsp:cNvSpPr/>
      </dsp:nvSpPr>
      <dsp:spPr>
        <a:xfrm>
          <a:off x="2809959" y="597377"/>
          <a:ext cx="604434" cy="520800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92863-F6AA-4651-AE01-9C59DD85E815}">
      <dsp:nvSpPr>
        <dsp:cNvPr id="0" name=""/>
        <dsp:cNvSpPr/>
      </dsp:nvSpPr>
      <dsp:spPr>
        <a:xfrm>
          <a:off x="1954359" y="0"/>
          <a:ext cx="1312838" cy="1135759"/>
        </a:xfrm>
        <a:prstGeom prst="hexagon">
          <a:avLst>
            <a:gd name="adj" fmla="val 28570"/>
            <a:gd name="vf" fmla="val 115470"/>
          </a:avLst>
        </a:prstGeom>
        <a:solidFill>
          <a:srgbClr val="00B2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Windows/ Mac/</a:t>
          </a:r>
          <a:b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</a:b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Linux</a:t>
          </a:r>
        </a:p>
      </dsp:txBody>
      <dsp:txXfrm>
        <a:off x="2171924" y="188220"/>
        <a:ext cx="877708" cy="759319"/>
      </dsp:txXfrm>
    </dsp:sp>
    <dsp:sp modelId="{C0704015-1BBA-4115-BA99-9462FD2A1B72}">
      <dsp:nvSpPr>
        <dsp:cNvPr id="0" name=""/>
        <dsp:cNvSpPr/>
      </dsp:nvSpPr>
      <dsp:spPr>
        <a:xfrm>
          <a:off x="3515381" y="1570997"/>
          <a:ext cx="604434" cy="520800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B1944-1002-45AE-A883-B5FCD1777A08}">
      <dsp:nvSpPr>
        <dsp:cNvPr id="0" name=""/>
        <dsp:cNvSpPr/>
      </dsp:nvSpPr>
      <dsp:spPr>
        <a:xfrm>
          <a:off x="3158385" y="698568"/>
          <a:ext cx="1312838" cy="1135759"/>
        </a:xfrm>
        <a:prstGeom prst="hexagon">
          <a:avLst>
            <a:gd name="adj" fmla="val 28570"/>
            <a:gd name="vf" fmla="val 115470"/>
          </a:avLst>
        </a:prstGeom>
        <a:solidFill>
          <a:srgbClr val="FFCD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SolidWorks</a:t>
          </a:r>
        </a:p>
      </dsp:txBody>
      <dsp:txXfrm>
        <a:off x="3375950" y="886788"/>
        <a:ext cx="877708" cy="759319"/>
      </dsp:txXfrm>
    </dsp:sp>
    <dsp:sp modelId="{0A513E12-DAC5-4D21-B094-5075A199B481}">
      <dsp:nvSpPr>
        <dsp:cNvPr id="0" name=""/>
        <dsp:cNvSpPr/>
      </dsp:nvSpPr>
      <dsp:spPr>
        <a:xfrm>
          <a:off x="3025349" y="2670031"/>
          <a:ext cx="604434" cy="520800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8C08D-C674-4112-B7D6-E374826EACBF}">
      <dsp:nvSpPr>
        <dsp:cNvPr id="0" name=""/>
        <dsp:cNvSpPr/>
      </dsp:nvSpPr>
      <dsp:spPr>
        <a:xfrm>
          <a:off x="3158385" y="2071872"/>
          <a:ext cx="1312838" cy="1135759"/>
        </a:xfrm>
        <a:prstGeom prst="hexagon">
          <a:avLst>
            <a:gd name="adj" fmla="val 28570"/>
            <a:gd name="vf" fmla="val 115470"/>
          </a:avLst>
        </a:prstGeom>
        <a:solidFill>
          <a:srgbClr val="E8772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Cloud</a:t>
          </a:r>
        </a:p>
      </dsp:txBody>
      <dsp:txXfrm>
        <a:off x="3375950" y="2260092"/>
        <a:ext cx="877708" cy="759319"/>
      </dsp:txXfrm>
    </dsp:sp>
    <dsp:sp modelId="{2F1C7B9E-8C3A-48E7-B9E7-98A7605B9CAB}">
      <dsp:nvSpPr>
        <dsp:cNvPr id="0" name=""/>
        <dsp:cNvSpPr/>
      </dsp:nvSpPr>
      <dsp:spPr>
        <a:xfrm>
          <a:off x="1809772" y="2784115"/>
          <a:ext cx="604434" cy="520800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BBA19-533A-4442-AF7F-6BB9A673F1F1}">
      <dsp:nvSpPr>
        <dsp:cNvPr id="0" name=""/>
        <dsp:cNvSpPr/>
      </dsp:nvSpPr>
      <dsp:spPr>
        <a:xfrm>
          <a:off x="1954359" y="2771222"/>
          <a:ext cx="1312838" cy="1135759"/>
        </a:xfrm>
        <a:prstGeom prst="hexagon">
          <a:avLst>
            <a:gd name="adj" fmla="val 28570"/>
            <a:gd name="vf" fmla="val 115470"/>
          </a:avLst>
        </a:prstGeom>
        <a:solidFill>
          <a:srgbClr val="84BD00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…</a:t>
          </a:r>
        </a:p>
      </dsp:txBody>
      <dsp:txXfrm>
        <a:off x="2171924" y="2959442"/>
        <a:ext cx="877708" cy="759319"/>
      </dsp:txXfrm>
    </dsp:sp>
    <dsp:sp modelId="{B1B6D1AC-76C3-4D6A-8D0C-D64F32FF2BC6}">
      <dsp:nvSpPr>
        <dsp:cNvPr id="0" name=""/>
        <dsp:cNvSpPr/>
      </dsp:nvSpPr>
      <dsp:spPr>
        <a:xfrm>
          <a:off x="1092797" y="1810886"/>
          <a:ext cx="604434" cy="520800"/>
        </a:xfrm>
        <a:prstGeom prst="hexagon">
          <a:avLst>
            <a:gd name="adj" fmla="val 28900"/>
            <a:gd name="vf" fmla="val 115470"/>
          </a:avLst>
        </a:prstGeom>
        <a:solidFill>
          <a:srgbClr val="00B2A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4EC27-7B3E-4DCD-92DF-14EEBB063155}">
      <dsp:nvSpPr>
        <dsp:cNvPr id="0" name=""/>
        <dsp:cNvSpPr/>
      </dsp:nvSpPr>
      <dsp:spPr>
        <a:xfrm>
          <a:off x="744744" y="2072653"/>
          <a:ext cx="1312838" cy="1135759"/>
        </a:xfrm>
        <a:prstGeom prst="hexagon">
          <a:avLst>
            <a:gd name="adj" fmla="val 28570"/>
            <a:gd name="vf" fmla="val 115470"/>
          </a:avLst>
        </a:prstGeom>
        <a:solidFill>
          <a:srgbClr val="0077C8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rial Narrow"/>
              <a:ea typeface="+mn-ea"/>
              <a:cs typeface="+mn-cs"/>
            </a:rPr>
            <a:t>…</a:t>
          </a:r>
        </a:p>
      </dsp:txBody>
      <dsp:txXfrm>
        <a:off x="962309" y="2260873"/>
        <a:ext cx="877708" cy="759319"/>
      </dsp:txXfrm>
    </dsp:sp>
    <dsp:sp modelId="{F21FFFCA-C8ED-4B0C-8F84-61E476C93636}">
      <dsp:nvSpPr>
        <dsp:cNvPr id="0" name=""/>
        <dsp:cNvSpPr/>
      </dsp:nvSpPr>
      <dsp:spPr>
        <a:xfrm>
          <a:off x="744744" y="697005"/>
          <a:ext cx="1312838" cy="1135759"/>
        </a:xfrm>
        <a:prstGeom prst="hexagon">
          <a:avLst>
            <a:gd name="adj" fmla="val 28570"/>
            <a:gd name="vf" fmla="val 115470"/>
          </a:avLst>
        </a:prstGeom>
        <a:solidFill>
          <a:srgbClr val="00B2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rgbClr val="FFFFFF"/>
              </a:solidFill>
              <a:latin typeface="Arial Narrow"/>
              <a:ea typeface="+mn-ea"/>
              <a:cs typeface="+mn-cs"/>
            </a:rPr>
            <a:t>Creo</a:t>
          </a:r>
          <a:endParaRPr lang="en-US" sz="1500" kern="1200" dirty="0">
            <a:solidFill>
              <a:srgbClr val="FFFFFF"/>
            </a:solidFill>
            <a:latin typeface="Arial Narrow"/>
            <a:ea typeface="+mn-ea"/>
            <a:cs typeface="+mn-cs"/>
          </a:endParaRPr>
        </a:p>
      </dsp:txBody>
      <dsp:txXfrm>
        <a:off x="962309" y="885225"/>
        <a:ext cx="877708" cy="759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3AA550B2-7C52-4093-98F4-AEDF81012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909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24426504-9ACB-4A09-8698-8580701B3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11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23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46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0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2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0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04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5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7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Talk through your results – what stood out? What surprised you?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81AA17-A09D-47BA-8765-B82F87855A87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23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9" y="4560571"/>
            <a:ext cx="5367867" cy="43188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08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25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74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2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34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75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72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51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9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47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36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20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73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62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407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490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0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24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Talk through your results – what stood out? What surprised you?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81AA17-A09D-47BA-8765-B82F87855A87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4762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Talk through your results – what stood out? What surprised you?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81AA17-A09D-47BA-8765-B82F87855A87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43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408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467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69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40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97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47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519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29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7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6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58825"/>
            <a:ext cx="5040313" cy="377983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80" y="4788598"/>
            <a:ext cx="5725725" cy="45348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4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9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2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21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1F56D-CC40-47C3-896C-90CF71511257}" type="slidenum">
              <a:rPr lang="en-US"/>
              <a:pPr>
                <a:defRPr/>
              </a:pPr>
              <a:t>‹#›</a:t>
            </a:fld>
            <a:r>
              <a:rPr lang="en-US"/>
              <a:t>1/22</a:t>
            </a:r>
          </a:p>
        </p:txBody>
      </p:sp>
    </p:spTree>
    <p:extLst>
      <p:ext uri="{BB962C8B-B14F-4D97-AF65-F5344CB8AC3E}">
        <p14:creationId xmlns:p14="http://schemas.microsoft.com/office/powerpoint/2010/main" val="53378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AFC6-B405-4EE6-8489-89028EB7BDFD}" type="slidenum">
              <a:rPr lang="en-US"/>
              <a:pPr>
                <a:defRPr/>
              </a:pPr>
              <a:t>‹#›</a:t>
            </a:fld>
            <a:r>
              <a:rPr lang="en-US"/>
              <a:t>1/22</a:t>
            </a:r>
          </a:p>
        </p:txBody>
      </p:sp>
    </p:spTree>
    <p:extLst>
      <p:ext uri="{BB962C8B-B14F-4D97-AF65-F5344CB8AC3E}">
        <p14:creationId xmlns:p14="http://schemas.microsoft.com/office/powerpoint/2010/main" val="73584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0386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CD459-D0B6-44AE-9F07-74B010330154}" type="slidenum">
              <a:rPr lang="en-US"/>
              <a:pPr>
                <a:defRPr/>
              </a:pPr>
              <a:t>‹#›</a:t>
            </a:fld>
            <a:r>
              <a:rPr lang="en-US"/>
              <a:t>1/22</a:t>
            </a:r>
          </a:p>
        </p:txBody>
      </p:sp>
    </p:spTree>
    <p:extLst>
      <p:ext uri="{BB962C8B-B14F-4D97-AF65-F5344CB8AC3E}">
        <p14:creationId xmlns:p14="http://schemas.microsoft.com/office/powerpoint/2010/main" val="292231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400800"/>
            <a:ext cx="5334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33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1123951"/>
            <a:ext cx="7848650" cy="461665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701800"/>
            <a:ext cx="7777163" cy="4223477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 spc="0" baseline="0"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19572" y="981093"/>
            <a:ext cx="7920880" cy="0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8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3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F8CE-7739-4E06-8607-A4612022DB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3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0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EAF36-51D4-481A-BC50-66841B9B0F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9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3A6E5-DBA9-41E5-BB22-B04AE4560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0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C000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400800"/>
            <a:ext cx="5334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1292" y="1066800"/>
            <a:ext cx="8165507" cy="52399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93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1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DB85-8493-442A-8AAC-52998F06DE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1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2"/>
            <a:ext cx="8229600" cy="5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0595AAF-05F7-4BA1-8724-F5F68C94B96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93" y="1124236"/>
            <a:ext cx="6502334" cy="5114640"/>
          </a:xfrm>
          <a:prstGeom prst="rect">
            <a:avLst/>
          </a:prstGeom>
          <a:ln>
            <a:noFill/>
          </a:ln>
        </p:spPr>
      </p:pic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19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008000"/>
                </a:solidFill>
                <a:latin typeface="Arial" charset="0"/>
              </a:defRPr>
            </a:lvl1pPr>
          </a:lstStyle>
          <a:p>
            <a:pPr>
              <a:defRPr/>
            </a:pPr>
            <a:fld id="{9D56F10A-A844-4534-9628-956B27507E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457200" y="958851"/>
            <a:ext cx="8229600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47BE353-34FF-4425-BC8D-FEAA21593AA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37" y="49873"/>
            <a:ext cx="1215126" cy="801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6296311"/>
            <a:ext cx="1563429" cy="552163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6" r:id="rId13"/>
    <p:sldLayoutId id="2147483717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§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Arial" charset="0"/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6600"/>
        </a:buClr>
        <a:buFont typeface="Arial" charset="0"/>
        <a:buChar char="–"/>
        <a:defRPr sz="1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p4"/><Relationship Id="rId7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28.wmf"/><Relationship Id="rId5" Type="http://schemas.openxmlformats.org/officeDocument/2006/relationships/notesSlide" Target="../notesSlides/notesSlide7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hyperlink" Target="http://www.sciartsoft.com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tiff"/><Relationship Id="rId5" Type="http://schemas.openxmlformats.org/officeDocument/2006/relationships/chart" Target="../charts/chart1.xml"/><Relationship Id="rId4" Type="http://schemas.openxmlformats.org/officeDocument/2006/relationships/image" Target="../media/image5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rabcad.com/challenges/ge-jet-engine-bracket-challeng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media" Target="../media/media6.mp4"/><Relationship Id="rId7" Type="http://schemas.openxmlformats.org/officeDocument/2006/relationships/image" Target="../media/image106.t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Relationship Id="rId9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if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1.tiff"/><Relationship Id="rId12" Type="http://schemas.openxmlformats.org/officeDocument/2006/relationships/image" Target="../media/image11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0.tiff"/><Relationship Id="rId11" Type="http://schemas.openxmlformats.org/officeDocument/2006/relationships/image" Target="../media/image115.tiff"/><Relationship Id="rId5" Type="http://schemas.openxmlformats.org/officeDocument/2006/relationships/image" Target="../media/image109.tiff"/><Relationship Id="rId10" Type="http://schemas.openxmlformats.org/officeDocument/2006/relationships/image" Target="../media/image114.tiff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13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07/relationships/media" Target="../media/media9.wmv"/><Relationship Id="rId7" Type="http://schemas.openxmlformats.org/officeDocument/2006/relationships/image" Target="../media/image122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9.wm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FF0000">
                <a:alpha val="0"/>
                <a:lumMod val="0"/>
                <a:lumOff val="100000"/>
              </a:srgbClr>
            </a:gs>
            <a:gs pos="68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239" y="917082"/>
            <a:ext cx="8519461" cy="5028837"/>
          </a:xfrm>
        </p:spPr>
        <p:txBody>
          <a:bodyPr/>
          <a:lstStyle/>
          <a:p>
            <a:pPr eaLnBrk="1" hangingPunct="1"/>
            <a:r>
              <a:rPr lang="en-US" sz="4000" i="0" dirty="0">
                <a:solidFill>
                  <a:schemeClr val="bg1"/>
                </a:solidFill>
              </a:rPr>
              <a:t/>
            </a:r>
            <a:br>
              <a:rPr lang="en-US" sz="4000" i="0" dirty="0">
                <a:solidFill>
                  <a:schemeClr val="bg1"/>
                </a:solidFill>
              </a:rPr>
            </a:br>
            <a:r>
              <a:rPr lang="en-US" sz="4000" i="0" dirty="0">
                <a:solidFill>
                  <a:schemeClr val="bg1"/>
                </a:solidFill>
              </a:rPr>
              <a:t/>
            </a:r>
            <a:br>
              <a:rPr lang="en-US" sz="4000" i="0" dirty="0">
                <a:solidFill>
                  <a:schemeClr val="bg1"/>
                </a:solidFill>
              </a:rPr>
            </a:br>
            <a:r>
              <a:rPr lang="en-US" sz="2800" i="0" dirty="0">
                <a:solidFill>
                  <a:schemeClr val="bg1"/>
                </a:solidFill>
              </a:rPr>
              <a:t>Tutorial 1</a:t>
            </a:r>
            <a:br>
              <a:rPr lang="en-US" sz="2800" i="0" dirty="0">
                <a:solidFill>
                  <a:schemeClr val="bg1"/>
                </a:solidFill>
              </a:rPr>
            </a:br>
            <a:r>
              <a:rPr lang="en-US" i="0" dirty="0">
                <a:solidFill>
                  <a:schemeClr val="bg1"/>
                </a:solidFill>
              </a:rPr>
              <a:t>Learning Topology Optimization Through Examples and Case Studies</a:t>
            </a:r>
            <a:br>
              <a:rPr lang="en-US" i="0" dirty="0">
                <a:solidFill>
                  <a:schemeClr val="bg1"/>
                </a:solidFill>
              </a:rPr>
            </a:br>
            <a:r>
              <a:rPr lang="en-US" i="0" dirty="0">
                <a:solidFill>
                  <a:schemeClr val="bg1"/>
                </a:solidFill>
              </a:rPr>
              <a:t/>
            </a:r>
            <a:br>
              <a:rPr lang="en-US" i="0" dirty="0">
                <a:solidFill>
                  <a:schemeClr val="bg1"/>
                </a:solidFill>
              </a:rPr>
            </a:br>
            <a:r>
              <a:rPr lang="en-US" i="0" dirty="0">
                <a:solidFill>
                  <a:schemeClr val="bg1"/>
                </a:solidFill>
              </a:rPr>
              <a:t/>
            </a:r>
            <a:br>
              <a:rPr lang="en-US" i="0" dirty="0">
                <a:solidFill>
                  <a:schemeClr val="bg1"/>
                </a:solidFill>
              </a:rPr>
            </a:br>
            <a:r>
              <a:rPr lang="en-US" sz="2800" i="0" dirty="0">
                <a:solidFill>
                  <a:schemeClr val="bg1"/>
                </a:solidFill>
              </a:rPr>
              <a:t/>
            </a:r>
            <a:br>
              <a:rPr lang="en-US" sz="2800" i="0" dirty="0">
                <a:solidFill>
                  <a:schemeClr val="bg1"/>
                </a:solidFill>
              </a:rPr>
            </a:br>
            <a:endParaRPr lang="en-US" sz="2800" i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E22D0-7A6A-41B0-A5EA-345B90F2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9"/>
          <a:stretch/>
        </p:blipFill>
        <p:spPr>
          <a:xfrm>
            <a:off x="2371607" y="4095750"/>
            <a:ext cx="4185274" cy="1719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0F9AC2-4613-4C7F-9BD7-E67D225F8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35" y="125968"/>
            <a:ext cx="3133726" cy="10550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30D81C-01B9-41E1-919F-0E3868524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75972"/>
            <a:ext cx="3467108" cy="1230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B7D4E6-C5AE-4DCB-8F00-7FEB75D9FE4C}"/>
              </a:ext>
            </a:extLst>
          </p:cNvPr>
          <p:cNvSpPr txBox="1"/>
          <p:nvPr/>
        </p:nvSpPr>
        <p:spPr>
          <a:xfrm>
            <a:off x="6438900" y="6362700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</a:rPr>
              <a:t>August 18, 2019</a:t>
            </a:r>
          </a:p>
        </p:txBody>
      </p:sp>
    </p:spTree>
    <p:extLst>
      <p:ext uri="{BB962C8B-B14F-4D97-AF65-F5344CB8AC3E}">
        <p14:creationId xmlns:p14="http://schemas.microsoft.com/office/powerpoint/2010/main" val="250344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57200" y="228602"/>
            <a:ext cx="8229600" cy="50323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9pPr>
          </a:lstStyle>
          <a:p>
            <a:r>
              <a:rPr lang="en-US" sz="2800" i="0" kern="0" dirty="0" err="1">
                <a:solidFill>
                  <a:srgbClr val="006699"/>
                </a:solidFill>
              </a:rPr>
              <a:t>TopOpt</a:t>
            </a:r>
            <a:r>
              <a:rPr lang="en-US" sz="2800" i="0" kern="0" dirty="0">
                <a:solidFill>
                  <a:srgbClr val="006699"/>
                </a:solidFill>
              </a:rPr>
              <a:t> relies on FEA </a:t>
            </a:r>
            <a:endParaRPr lang="en-US" i="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2" y="1466661"/>
            <a:ext cx="8550735" cy="40378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E33B465-63A7-496B-B037-22BE59B7D76D}"/>
              </a:ext>
            </a:extLst>
          </p:cNvPr>
          <p:cNvSpPr/>
          <p:nvPr/>
        </p:nvSpPr>
        <p:spPr>
          <a:xfrm>
            <a:off x="6643927" y="3750384"/>
            <a:ext cx="1120578" cy="4896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A224F0-4E59-4FAA-8D63-E67B1454E953}"/>
              </a:ext>
            </a:extLst>
          </p:cNvPr>
          <p:cNvSpPr/>
          <p:nvPr/>
        </p:nvSpPr>
        <p:spPr>
          <a:xfrm>
            <a:off x="4885465" y="3750383"/>
            <a:ext cx="1120578" cy="4896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pPr eaLnBrk="1" hangingPunct="1"/>
            <a:r>
              <a:rPr lang="en-US" sz="2800" dirty="0"/>
              <a:t>Current TO Strategies</a:t>
            </a:r>
          </a:p>
        </p:txBody>
      </p:sp>
      <p:cxnSp>
        <p:nvCxnSpPr>
          <p:cNvPr id="5" name="Elbow Connector 4"/>
          <p:cNvCxnSpPr>
            <a:stCxn id="8" idx="2"/>
            <a:endCxn id="6" idx="0"/>
          </p:cNvCxnSpPr>
          <p:nvPr/>
        </p:nvCxnSpPr>
        <p:spPr>
          <a:xfrm rot="5400000">
            <a:off x="2389235" y="1633876"/>
            <a:ext cx="1847201" cy="28447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4019" y="3979873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Homogenization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5413" y="1671007"/>
            <a:ext cx="217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 Strategies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77177" y="396139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SIMP</a:t>
            </a:r>
          </a:p>
        </p:txBody>
      </p:sp>
      <p:cxnSp>
        <p:nvCxnSpPr>
          <p:cNvPr id="12" name="Elbow Connector 11"/>
          <p:cNvCxnSpPr>
            <a:endCxn id="21" idx="0"/>
          </p:cNvCxnSpPr>
          <p:nvPr/>
        </p:nvCxnSpPr>
        <p:spPr>
          <a:xfrm rot="16200000" flipH="1">
            <a:off x="3200118" y="3516102"/>
            <a:ext cx="890592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99303" y="3995169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Level-Set</a:t>
            </a:r>
          </a:p>
        </p:txBody>
      </p:sp>
      <p:cxnSp>
        <p:nvCxnSpPr>
          <p:cNvPr id="27" name="Elbow Connector 26"/>
          <p:cNvCxnSpPr>
            <a:stCxn id="8" idx="2"/>
            <a:endCxn id="25" idx="0"/>
          </p:cNvCxnSpPr>
          <p:nvPr/>
        </p:nvCxnSpPr>
        <p:spPr>
          <a:xfrm rot="16200000" flipH="1">
            <a:off x="4307595" y="2560308"/>
            <a:ext cx="1862497" cy="10072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21452" y="3989417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Evolutionary</a:t>
            </a:r>
          </a:p>
        </p:txBody>
      </p:sp>
      <p:cxnSp>
        <p:nvCxnSpPr>
          <p:cNvPr id="33" name="Elbow Connector 32"/>
          <p:cNvCxnSpPr>
            <a:endCxn id="32" idx="0"/>
          </p:cNvCxnSpPr>
          <p:nvPr/>
        </p:nvCxnSpPr>
        <p:spPr>
          <a:xfrm>
            <a:off x="5742455" y="3062879"/>
            <a:ext cx="1919319" cy="92653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096859" y="3961399"/>
            <a:ext cx="1120578" cy="4896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131446" y="5152391"/>
            <a:ext cx="1120578" cy="4896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6654" y="5154699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Pareto</a:t>
            </a:r>
          </a:p>
        </p:txBody>
      </p:sp>
      <p:cxnSp>
        <p:nvCxnSpPr>
          <p:cNvPr id="16" name="Straight Arrow Connector 15"/>
          <p:cNvCxnSpPr>
            <a:endCxn id="15" idx="0"/>
          </p:cNvCxnSpPr>
          <p:nvPr/>
        </p:nvCxnSpPr>
        <p:spPr>
          <a:xfrm>
            <a:off x="5732637" y="4463199"/>
            <a:ext cx="0" cy="6915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903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Introductory Text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123CA-6DC0-4139-A6D5-35A97B6B2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0" y="1219200"/>
            <a:ext cx="6449486" cy="437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57632-43B6-487A-B4DE-ACE998B8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95" y="2949737"/>
            <a:ext cx="1252027" cy="5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pPr eaLnBrk="1" hangingPunct="1"/>
            <a:r>
              <a:rPr lang="en-US" sz="2800" dirty="0"/>
              <a:t>SIMP</a:t>
            </a:r>
          </a:p>
        </p:txBody>
      </p:sp>
      <p:pic>
        <p:nvPicPr>
          <p:cNvPr id="42" name="SIMPMovie-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7821" y="1926703"/>
            <a:ext cx="2670583" cy="141495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383896" y="1912411"/>
            <a:ext cx="2693214" cy="1514932"/>
            <a:chOff x="4610100" y="1171575"/>
            <a:chExt cx="3722688" cy="1914525"/>
          </a:xfrm>
        </p:grpSpPr>
        <p:grpSp>
          <p:nvGrpSpPr>
            <p:cNvPr id="44" name="Group 8"/>
            <p:cNvGrpSpPr>
              <a:grpSpLocks/>
            </p:cNvGrpSpPr>
            <p:nvPr/>
          </p:nvGrpSpPr>
          <p:grpSpPr bwMode="auto">
            <a:xfrm>
              <a:off x="4718050" y="1176338"/>
              <a:ext cx="3614738" cy="1876425"/>
              <a:chOff x="3316" y="1317"/>
              <a:chExt cx="2277" cy="1182"/>
            </a:xfrm>
          </p:grpSpPr>
          <p:pic>
            <p:nvPicPr>
              <p:cNvPr id="48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6" y="1317"/>
                <a:ext cx="2277" cy="1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Line 10"/>
              <p:cNvSpPr>
                <a:spLocks noChangeShapeType="1"/>
              </p:cNvSpPr>
              <p:nvPr/>
            </p:nvSpPr>
            <p:spPr bwMode="auto">
              <a:xfrm>
                <a:off x="3317" y="2496"/>
                <a:ext cx="22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Rectangle 12" descr="Wide upward diagonal"/>
            <p:cNvSpPr>
              <a:spLocks noChangeArrowheads="1"/>
            </p:cNvSpPr>
            <p:nvPr/>
          </p:nvSpPr>
          <p:spPr bwMode="auto">
            <a:xfrm>
              <a:off x="4610100" y="1171575"/>
              <a:ext cx="95251" cy="1914525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50" name="Object 1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4524947"/>
              </p:ext>
            </p:extLst>
          </p:nvPr>
        </p:nvGraphicFramePr>
        <p:xfrm>
          <a:off x="3521217" y="3589338"/>
          <a:ext cx="247967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8" imgW="1460160" imgH="215640" progId="Equation.DSMT4">
                  <p:embed/>
                </p:oleObj>
              </mc:Choice>
              <mc:Fallback>
                <p:oleObj name="Equation" r:id="rId8" imgW="1460160" imgH="215640" progId="Equation.DSMT4">
                  <p:embed/>
                  <p:pic>
                    <p:nvPicPr>
                      <p:cNvPr id="5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217" y="3589338"/>
                        <a:ext cx="247967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28528" y="1254356"/>
            <a:ext cx="662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SIMP</a:t>
            </a:r>
            <a:r>
              <a:rPr lang="en-US" sz="2400" dirty="0">
                <a:solidFill>
                  <a:schemeClr val="bg1"/>
                </a:solidFill>
              </a:rPr>
              <a:t>: Solid Isotropic Material with Penalization</a:t>
            </a:r>
          </a:p>
        </p:txBody>
      </p:sp>
      <p:graphicFrame>
        <p:nvGraphicFramePr>
          <p:cNvPr id="18" name="Object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42451717"/>
              </p:ext>
            </p:extLst>
          </p:nvPr>
        </p:nvGraphicFramePr>
        <p:xfrm>
          <a:off x="816384" y="3619690"/>
          <a:ext cx="19431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10" imgW="876240" imgH="355320" progId="Equation.DSMT4">
                  <p:embed/>
                </p:oleObj>
              </mc:Choice>
              <mc:Fallback>
                <p:oleObj name="Equation" r:id="rId10" imgW="876240" imgH="355320" progId="Equation.DSMT4">
                  <p:embed/>
                  <p:pic>
                    <p:nvPicPr>
                      <p:cNvPr id="18" name="Object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384" y="3619690"/>
                        <a:ext cx="1943100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271604" y="1926703"/>
            <a:ext cx="2955689" cy="1502571"/>
            <a:chOff x="192" y="752"/>
            <a:chExt cx="2376" cy="1208"/>
          </a:xfrm>
        </p:grpSpPr>
        <p:sp>
          <p:nvSpPr>
            <p:cNvPr id="16" name="Rectangle 5" descr="Wide upward diagonal"/>
            <p:cNvSpPr>
              <a:spLocks noChangeArrowheads="1"/>
            </p:cNvSpPr>
            <p:nvPr/>
          </p:nvSpPr>
          <p:spPr bwMode="auto">
            <a:xfrm>
              <a:off x="192" y="754"/>
              <a:ext cx="124" cy="1206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272" y="752"/>
              <a:ext cx="2296" cy="1200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i="1" dirty="0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H="1">
              <a:off x="2568" y="1339"/>
              <a:ext cx="0" cy="390"/>
            </a:xfrm>
            <a:prstGeom prst="line">
              <a:avLst/>
            </a:prstGeom>
            <a:ln w="762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25513" y="4529925"/>
            <a:ext cx="3312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b="1" dirty="0">
                <a:solidFill>
                  <a:schemeClr val="bg1"/>
                </a:solidFill>
              </a:rPr>
              <a:t>Where do we add holes?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37153" y="4474095"/>
            <a:ext cx="3106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dirty="0">
                <a:solidFill>
                  <a:schemeClr val="bg1"/>
                </a:solidFill>
              </a:rPr>
              <a:t>Theory to be discussed later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H="1">
            <a:off x="6064410" y="2656843"/>
            <a:ext cx="0" cy="485102"/>
          </a:xfrm>
          <a:prstGeom prst="line">
            <a:avLst/>
          </a:prstGeom>
          <a:ln w="762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11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24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11" y="1008125"/>
            <a:ext cx="3995000" cy="253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4868" name="Group 4"/>
          <p:cNvGrpSpPr>
            <a:grpSpLocks/>
          </p:cNvGrpSpPr>
          <p:nvPr/>
        </p:nvGrpSpPr>
        <p:grpSpPr bwMode="auto">
          <a:xfrm>
            <a:off x="521605" y="1144679"/>
            <a:ext cx="3771900" cy="2108200"/>
            <a:chOff x="192" y="752"/>
            <a:chExt cx="2376" cy="1328"/>
          </a:xfrm>
        </p:grpSpPr>
        <p:sp>
          <p:nvSpPr>
            <p:cNvPr id="164869" name="Rectangle 5" descr="Wide upward diagonal"/>
            <p:cNvSpPr>
              <a:spLocks noChangeArrowheads="1"/>
            </p:cNvSpPr>
            <p:nvPr/>
          </p:nvSpPr>
          <p:spPr bwMode="auto">
            <a:xfrm>
              <a:off x="192" y="754"/>
              <a:ext cx="124" cy="1206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0" name="Rectangle 6"/>
            <p:cNvSpPr>
              <a:spLocks noChangeArrowheads="1"/>
            </p:cNvSpPr>
            <p:nvPr/>
          </p:nvSpPr>
          <p:spPr bwMode="auto">
            <a:xfrm>
              <a:off x="272" y="752"/>
              <a:ext cx="2296" cy="1200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i="1" dirty="0"/>
            </a:p>
          </p:txBody>
        </p:sp>
        <p:sp>
          <p:nvSpPr>
            <p:cNvPr id="164871" name="Line 7"/>
            <p:cNvSpPr>
              <a:spLocks noChangeShapeType="1"/>
            </p:cNvSpPr>
            <p:nvPr/>
          </p:nvSpPr>
          <p:spPr bwMode="auto">
            <a:xfrm>
              <a:off x="2560" y="1339"/>
              <a:ext cx="8" cy="741"/>
            </a:xfrm>
            <a:prstGeom prst="line">
              <a:avLst/>
            </a:prstGeom>
            <a:ln w="762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503238"/>
          </a:xfrm>
        </p:spPr>
        <p:txBody>
          <a:bodyPr/>
          <a:lstStyle/>
          <a:p>
            <a:pPr eaLnBrk="1" hangingPunct="1"/>
            <a:r>
              <a:rPr lang="en-US" sz="2800" dirty="0"/>
              <a:t>Pareto: Intuition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6938" y="3379074"/>
            <a:ext cx="559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Remove material, but keep it stiff!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1010" y="3797037"/>
            <a:ext cx="4047668" cy="2613211"/>
            <a:chOff x="324755" y="4181292"/>
            <a:chExt cx="4047668" cy="2613211"/>
          </a:xfrm>
        </p:grpSpPr>
        <p:grpSp>
          <p:nvGrpSpPr>
            <p:cNvPr id="29" name="Group 4"/>
            <p:cNvGrpSpPr>
              <a:grpSpLocks/>
            </p:cNvGrpSpPr>
            <p:nvPr/>
          </p:nvGrpSpPr>
          <p:grpSpPr bwMode="auto">
            <a:xfrm>
              <a:off x="324755" y="4704512"/>
              <a:ext cx="3771900" cy="1917700"/>
              <a:chOff x="192" y="752"/>
              <a:chExt cx="2376" cy="1208"/>
            </a:xfrm>
          </p:grpSpPr>
          <p:sp>
            <p:nvSpPr>
              <p:cNvPr id="30" name="Rectangle 5" descr="Wide upward diagonal"/>
              <p:cNvSpPr>
                <a:spLocks noChangeArrowheads="1"/>
              </p:cNvSpPr>
              <p:nvPr/>
            </p:nvSpPr>
            <p:spPr bwMode="auto">
              <a:xfrm>
                <a:off x="192" y="754"/>
                <a:ext cx="124" cy="1206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6"/>
              <p:cNvSpPr>
                <a:spLocks noChangeArrowheads="1"/>
              </p:cNvSpPr>
              <p:nvPr/>
            </p:nvSpPr>
            <p:spPr bwMode="auto">
              <a:xfrm>
                <a:off x="272" y="752"/>
                <a:ext cx="2296" cy="1200"/>
              </a:xfrm>
              <a:prstGeom prst="rect">
                <a:avLst/>
              </a:prstGeom>
              <a:solidFill>
                <a:srgbClr val="FFCC99"/>
              </a:solidFill>
              <a:ln w="25400">
                <a:solidFill>
                  <a:srgbClr val="000000"/>
                </a:solidFill>
                <a:miter lim="800000"/>
                <a:headEnd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32" name="Line 7"/>
              <p:cNvSpPr>
                <a:spLocks noChangeShapeType="1"/>
              </p:cNvSpPr>
              <p:nvPr/>
            </p:nvSpPr>
            <p:spPr bwMode="auto">
              <a:xfrm>
                <a:off x="2568" y="1351"/>
                <a:ext cx="0" cy="407"/>
              </a:xfrm>
              <a:prstGeom prst="line">
                <a:avLst/>
              </a:prstGeom>
              <a:ln w="76200">
                <a:solidFill>
                  <a:schemeClr val="bg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822697" y="4514268"/>
              <a:ext cx="549726" cy="2280235"/>
              <a:chOff x="3682997" y="1096154"/>
              <a:chExt cx="549726" cy="2280235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682997" y="1096154"/>
                <a:ext cx="547915" cy="4796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684808" y="2896777"/>
                <a:ext cx="547915" cy="4796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202539" y="4181292"/>
              <a:ext cx="51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37748" y="3762634"/>
            <a:ext cx="3919763" cy="2632765"/>
            <a:chOff x="4737748" y="4094223"/>
            <a:chExt cx="3919763" cy="2632765"/>
          </a:xfrm>
        </p:grpSpPr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4885611" y="4636997"/>
              <a:ext cx="3771900" cy="1917700"/>
              <a:chOff x="192" y="752"/>
              <a:chExt cx="2376" cy="1208"/>
            </a:xfrm>
          </p:grpSpPr>
          <p:sp>
            <p:nvSpPr>
              <p:cNvPr id="40" name="Rectangle 5" descr="Wide upward diagonal"/>
              <p:cNvSpPr>
                <a:spLocks noChangeArrowheads="1"/>
              </p:cNvSpPr>
              <p:nvPr/>
            </p:nvSpPr>
            <p:spPr bwMode="auto">
              <a:xfrm>
                <a:off x="192" y="754"/>
                <a:ext cx="124" cy="1206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6"/>
              <p:cNvSpPr>
                <a:spLocks noChangeArrowheads="1"/>
              </p:cNvSpPr>
              <p:nvPr/>
            </p:nvSpPr>
            <p:spPr bwMode="auto">
              <a:xfrm>
                <a:off x="272" y="752"/>
                <a:ext cx="2296" cy="1200"/>
              </a:xfrm>
              <a:prstGeom prst="rect">
                <a:avLst/>
              </a:prstGeom>
              <a:solidFill>
                <a:srgbClr val="FFCC99"/>
              </a:solidFill>
              <a:ln w="25400">
                <a:solidFill>
                  <a:srgbClr val="000000"/>
                </a:solidFill>
                <a:miter lim="800000"/>
                <a:headEnd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737748" y="4446753"/>
              <a:ext cx="549726" cy="2280235"/>
              <a:chOff x="3682997" y="1096154"/>
              <a:chExt cx="549726" cy="2280235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3682997" y="1096154"/>
                <a:ext cx="547915" cy="4796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684808" y="2896777"/>
                <a:ext cx="547915" cy="4796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651489" y="4094223"/>
              <a:ext cx="51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3" name="Multiply 2"/>
          <p:cNvSpPr/>
          <p:nvPr/>
        </p:nvSpPr>
        <p:spPr>
          <a:xfrm>
            <a:off x="6543770" y="3732490"/>
            <a:ext cx="751664" cy="787265"/>
          </a:xfrm>
          <a:prstGeom prst="mathMultiply">
            <a:avLst>
              <a:gd name="adj1" fmla="val 70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5933137" y="944035"/>
            <a:ext cx="1300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Stress Plot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51701" y="3385424"/>
            <a:ext cx="2248868" cy="523220"/>
            <a:chOff x="7706279" y="3438345"/>
            <a:chExt cx="2248868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8531359" y="3438345"/>
              <a:ext cx="1423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strong!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706279" y="3739674"/>
              <a:ext cx="764565" cy="246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8657511" y="5668778"/>
            <a:ext cx="0" cy="646113"/>
          </a:xfrm>
          <a:prstGeom prst="line">
            <a:avLst/>
          </a:prstGeom>
          <a:ln w="76200">
            <a:solidFill>
              <a:schemeClr val="bg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5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00" y="1041591"/>
            <a:ext cx="3995000" cy="253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Topological Sensitivity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451583" y="1168789"/>
            <a:ext cx="3771900" cy="1917700"/>
            <a:chOff x="192" y="752"/>
            <a:chExt cx="2376" cy="1208"/>
          </a:xfrm>
        </p:grpSpPr>
        <p:sp>
          <p:nvSpPr>
            <p:cNvPr id="28" name="Rectangle 5" descr="Wide upward diagonal"/>
            <p:cNvSpPr>
              <a:spLocks noChangeArrowheads="1"/>
            </p:cNvSpPr>
            <p:nvPr/>
          </p:nvSpPr>
          <p:spPr bwMode="auto">
            <a:xfrm>
              <a:off x="192" y="754"/>
              <a:ext cx="124" cy="1206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272" y="752"/>
              <a:ext cx="2296" cy="1200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i="1" dirty="0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2568" y="1351"/>
              <a:ext cx="0" cy="403"/>
            </a:xfrm>
            <a:prstGeom prst="line">
              <a:avLst/>
            </a:prstGeom>
            <a:ln w="762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23"/>
          <p:cNvGrpSpPr>
            <a:grpSpLocks/>
          </p:cNvGrpSpPr>
          <p:nvPr/>
        </p:nvGrpSpPr>
        <p:grpSpPr bwMode="auto">
          <a:xfrm>
            <a:off x="578583" y="3377002"/>
            <a:ext cx="4146550" cy="2538206"/>
            <a:chOff x="112" y="2147"/>
            <a:chExt cx="2820" cy="1775"/>
          </a:xfrm>
        </p:grpSpPr>
        <p:graphicFrame>
          <p:nvGraphicFramePr>
            <p:cNvPr id="34" name="Object 25"/>
            <p:cNvGraphicFramePr>
              <a:graphicFrameLocks noChangeAspect="1"/>
            </p:cNvGraphicFramePr>
            <p:nvPr/>
          </p:nvGraphicFramePr>
          <p:xfrm>
            <a:off x="1404" y="2147"/>
            <a:ext cx="212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Equation" r:id="rId5" imgW="139680" imgH="139680" progId="Equation.DSMT4">
                    <p:embed/>
                  </p:oleObj>
                </mc:Choice>
                <mc:Fallback>
                  <p:oleObj name="Equation" r:id="rId5" imgW="139680" imgH="139680" progId="Equation.DSMT4">
                    <p:embed/>
                    <p:pic>
                      <p:nvPicPr>
                        <p:cNvPr id="34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" y="2147"/>
                          <a:ext cx="212" cy="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5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2350"/>
              <a:ext cx="2820" cy="1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24"/>
          <p:cNvGrpSpPr>
            <a:grpSpLocks/>
          </p:cNvGrpSpPr>
          <p:nvPr/>
        </p:nvGrpSpPr>
        <p:grpSpPr bwMode="auto">
          <a:xfrm>
            <a:off x="4315071" y="5689603"/>
            <a:ext cx="1487488" cy="660400"/>
            <a:chOff x="2600" y="3728"/>
            <a:chExt cx="937" cy="416"/>
          </a:xfrm>
        </p:grpSpPr>
        <p:sp>
          <p:nvSpPr>
            <p:cNvPr id="37" name="Line 16"/>
            <p:cNvSpPr>
              <a:spLocks noChangeShapeType="1"/>
            </p:cNvSpPr>
            <p:nvPr/>
          </p:nvSpPr>
          <p:spPr bwMode="auto">
            <a:xfrm flipH="1" flipV="1">
              <a:off x="2737" y="3728"/>
              <a:ext cx="225" cy="224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2896" y="3911"/>
              <a:ext cx="64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0.00004</a:t>
              </a:r>
            </a:p>
          </p:txBody>
        </p:sp>
        <p:sp>
          <p:nvSpPr>
            <p:cNvPr id="39" name="Text Box 20"/>
            <p:cNvSpPr txBox="1">
              <a:spLocks noChangeArrowheads="1"/>
            </p:cNvSpPr>
            <p:nvPr/>
          </p:nvSpPr>
          <p:spPr bwMode="auto">
            <a:xfrm>
              <a:off x="2600" y="3767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0" name="Group 25"/>
          <p:cNvGrpSpPr>
            <a:grpSpLocks/>
          </p:cNvGrpSpPr>
          <p:nvPr/>
        </p:nvGrpSpPr>
        <p:grpSpPr bwMode="auto">
          <a:xfrm>
            <a:off x="550008" y="5691735"/>
            <a:ext cx="1027114" cy="660400"/>
            <a:chOff x="96" y="3736"/>
            <a:chExt cx="647" cy="416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 flipH="1" flipV="1">
              <a:off x="218" y="3736"/>
              <a:ext cx="192" cy="224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Text Box 19"/>
            <p:cNvSpPr txBox="1">
              <a:spLocks noChangeArrowheads="1"/>
            </p:cNvSpPr>
            <p:nvPr/>
          </p:nvSpPr>
          <p:spPr bwMode="auto">
            <a:xfrm>
              <a:off x="344" y="3919"/>
              <a:ext cx="3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1.36</a:t>
              </a: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96" y="3783"/>
              <a:ext cx="2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2623457" y="1426029"/>
            <a:ext cx="141514" cy="1306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482929">
            <a:off x="4319350" y="2840999"/>
            <a:ext cx="329576" cy="9815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Visualize in 3-D</a:t>
            </a:r>
            <a:endParaRPr lang="en-US" dirty="0"/>
          </a:p>
        </p:txBody>
      </p:sp>
      <p:pic>
        <p:nvPicPr>
          <p:cNvPr id="3410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9" y="2430983"/>
            <a:ext cx="2300288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9867" y="1159427"/>
            <a:ext cx="2081193" cy="1084916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1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05" y="1159427"/>
            <a:ext cx="59721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06" y="1121327"/>
            <a:ext cx="5981700" cy="45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Topological Level-Set</a:t>
            </a:r>
            <a:endParaRPr lang="en-US" dirty="0"/>
          </a:p>
        </p:txBody>
      </p:sp>
      <p:sp>
        <p:nvSpPr>
          <p:cNvPr id="3" name="Rectangle 1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7" y="2561760"/>
            <a:ext cx="2993262" cy="145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5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04" y="1087019"/>
            <a:ext cx="6004402" cy="458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Topological Level-Set</a:t>
            </a:r>
            <a:endParaRPr lang="en-US" dirty="0"/>
          </a:p>
        </p:txBody>
      </p:sp>
      <p:sp>
        <p:nvSpPr>
          <p:cNvPr id="3" name="Rectangle 1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" y="2687136"/>
            <a:ext cx="2794236" cy="136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28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10" y="1058363"/>
            <a:ext cx="5622796" cy="435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Topological Level-Set</a:t>
            </a:r>
            <a:endParaRPr lang="en-US" dirty="0"/>
          </a:p>
        </p:txBody>
      </p:sp>
      <p:sp>
        <p:nvSpPr>
          <p:cNvPr id="3" name="Rectangle 1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6" y="2306640"/>
            <a:ext cx="3201352" cy="156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7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4266D-8DD8-4DF4-8E19-952F0380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8898"/>
            <a:ext cx="9144000" cy="66675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Topology Optimization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6097B-F252-4DB9-8F89-5CFB8052C1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F82965-6ED6-498D-BE19-EB202A18CDCD}"/>
              </a:ext>
            </a:extLst>
          </p:cNvPr>
          <p:cNvGrpSpPr/>
          <p:nvPr/>
        </p:nvGrpSpPr>
        <p:grpSpPr>
          <a:xfrm>
            <a:off x="596901" y="2871130"/>
            <a:ext cx="8280399" cy="2872232"/>
            <a:chOff x="4567878" y="2735737"/>
            <a:chExt cx="9626599" cy="37653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715CF3-7D56-4E24-A305-815195C2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7824" y="2905019"/>
              <a:ext cx="2365690" cy="29935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8CC6AC-5887-4500-B32C-3BAAB347F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78932" y="3092550"/>
              <a:ext cx="2258345" cy="268871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C6BF25-4059-4ADF-89CB-ABEDC70084E5}"/>
                </a:ext>
              </a:extLst>
            </p:cNvPr>
            <p:cNvGrpSpPr/>
            <p:nvPr/>
          </p:nvGrpSpPr>
          <p:grpSpPr>
            <a:xfrm>
              <a:off x="7887404" y="3794090"/>
              <a:ext cx="3245754" cy="944196"/>
              <a:chOff x="7477425" y="3836786"/>
              <a:chExt cx="3245754" cy="94419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BA2B1B-0B22-47DE-91DF-B571DAD9AE2B}"/>
                  </a:ext>
                </a:extLst>
              </p:cNvPr>
              <p:cNvSpPr txBox="1"/>
              <p:nvPr/>
            </p:nvSpPr>
            <p:spPr>
              <a:xfrm>
                <a:off x="8083038" y="3836786"/>
                <a:ext cx="2034527" cy="76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Topology </a:t>
                </a: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Optimization</a:t>
                </a:r>
              </a:p>
            </p:txBody>
          </p:sp>
          <p:sp>
            <p:nvSpPr>
              <p:cNvPr id="11" name="Right Arrow 24">
                <a:extLst>
                  <a:ext uri="{FF2B5EF4-FFF2-40B4-BE49-F238E27FC236}">
                    <a16:creationId xmlns:a16="http://schemas.microsoft.com/office/drawing/2014/main" id="{C49AF6CA-FA00-4711-8B79-E4C3C9C4D1C7}"/>
                  </a:ext>
                </a:extLst>
              </p:cNvPr>
              <p:cNvSpPr/>
              <p:nvPr/>
            </p:nvSpPr>
            <p:spPr bwMode="auto">
              <a:xfrm>
                <a:off x="7477425" y="4541235"/>
                <a:ext cx="3245754" cy="239747"/>
              </a:xfrm>
              <a:prstGeom prst="rightArrow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sm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E9FA2-6AD0-4112-9572-3FA353CE6DEC}"/>
                </a:ext>
              </a:extLst>
            </p:cNvPr>
            <p:cNvSpPr/>
            <p:nvPr/>
          </p:nvSpPr>
          <p:spPr>
            <a:xfrm>
              <a:off x="4567878" y="2735737"/>
              <a:ext cx="9626599" cy="3765352"/>
            </a:xfrm>
            <a:prstGeom prst="rect">
              <a:avLst/>
            </a:prstGeom>
            <a:noFill/>
            <a:ln w="9525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3C519F-995F-4BCC-B0DB-C9C51B6E26E2}"/>
              </a:ext>
            </a:extLst>
          </p:cNvPr>
          <p:cNvSpPr txBox="1"/>
          <p:nvPr/>
        </p:nvSpPr>
        <p:spPr>
          <a:xfrm>
            <a:off x="1201209" y="5228195"/>
            <a:ext cx="191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Initial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383BB7-E9B9-49E0-B8C3-C6DB646C444F}"/>
              </a:ext>
            </a:extLst>
          </p:cNvPr>
          <p:cNvSpPr txBox="1"/>
          <p:nvPr/>
        </p:nvSpPr>
        <p:spPr>
          <a:xfrm>
            <a:off x="6029149" y="5085514"/>
            <a:ext cx="284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Final Topology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(93% volume reduction)</a:t>
            </a:r>
          </a:p>
        </p:txBody>
      </p:sp>
    </p:spTree>
    <p:extLst>
      <p:ext uri="{BB962C8B-B14F-4D97-AF65-F5344CB8AC3E}">
        <p14:creationId xmlns:p14="http://schemas.microsoft.com/office/powerpoint/2010/main" val="1623780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pPr eaLnBrk="1" hangingPunct="1"/>
            <a:r>
              <a:rPr lang="en-US" sz="2800" dirty="0"/>
              <a:t>SIMP vs. Pareto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917598" y="1061637"/>
            <a:ext cx="3374451" cy="1847818"/>
            <a:chOff x="192" y="752"/>
            <a:chExt cx="2376" cy="1208"/>
          </a:xfrm>
        </p:grpSpPr>
        <p:sp>
          <p:nvSpPr>
            <p:cNvPr id="18" name="Rectangle 17" descr="Wide upward diagonal"/>
            <p:cNvSpPr>
              <a:spLocks noChangeArrowheads="1"/>
            </p:cNvSpPr>
            <p:nvPr/>
          </p:nvSpPr>
          <p:spPr bwMode="auto">
            <a:xfrm>
              <a:off x="192" y="754"/>
              <a:ext cx="124" cy="1206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2" y="752"/>
              <a:ext cx="2296" cy="1200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0000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i="1" dirty="0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2560" y="1339"/>
              <a:ext cx="8" cy="385"/>
            </a:xfrm>
            <a:prstGeom prst="line">
              <a:avLst/>
            </a:prstGeom>
            <a:ln w="762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2" name="SIMPMovie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21" y="3096698"/>
            <a:ext cx="3740540" cy="1981853"/>
          </a:xfrm>
          <a:prstGeom prst="rect">
            <a:avLst/>
          </a:prstGeom>
        </p:spPr>
      </p:pic>
      <p:pic>
        <p:nvPicPr>
          <p:cNvPr id="23" name="TopOpt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6585" y="3036108"/>
            <a:ext cx="3604979" cy="202332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07317" y="2666776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SIMP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25774" y="2635033"/>
            <a:ext cx="1143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3366FF"/>
                </a:solidFill>
              </a:rPr>
              <a:t>Pareto</a:t>
            </a:r>
          </a:p>
        </p:txBody>
      </p:sp>
    </p:spTree>
    <p:extLst>
      <p:ext uri="{BB962C8B-B14F-4D97-AF65-F5344CB8AC3E}">
        <p14:creationId xmlns:p14="http://schemas.microsoft.com/office/powerpoint/2010/main" val="1838751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Technology 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573526159"/>
              </p:ext>
            </p:extLst>
          </p:nvPr>
        </p:nvGraphicFramePr>
        <p:xfrm>
          <a:off x="-616259" y="1177095"/>
          <a:ext cx="5215968" cy="390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572000" y="1039671"/>
            <a:ext cx="4114800" cy="1425440"/>
            <a:chOff x="4572000" y="1079863"/>
            <a:chExt cx="4114800" cy="1425440"/>
          </a:xfrm>
        </p:grpSpPr>
        <p:sp>
          <p:nvSpPr>
            <p:cNvPr id="21" name="TextBox 20"/>
            <p:cNvSpPr txBox="1"/>
            <p:nvPr/>
          </p:nvSpPr>
          <p:spPr>
            <a:xfrm>
              <a:off x="6868648" y="1274724"/>
              <a:ext cx="181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ParetoWin</a:t>
              </a:r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 err="1">
                  <a:solidFill>
                    <a:schemeClr val="bg1"/>
                  </a:solidFill>
                </a:rPr>
                <a:t>ParetoMac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125" y="1079863"/>
              <a:ext cx="2098764" cy="14254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72000" y="1079863"/>
              <a:ext cx="3898760" cy="1425440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0" y="2558075"/>
            <a:ext cx="3898760" cy="1425440"/>
            <a:chOff x="4572000" y="2638459"/>
            <a:chExt cx="3898760" cy="14254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0" y="2650023"/>
              <a:ext cx="2108471" cy="1377235"/>
            </a:xfrm>
            <a:prstGeom prst="rect">
              <a:avLst/>
            </a:prstGeom>
          </p:spPr>
        </p:pic>
        <p:pic>
          <p:nvPicPr>
            <p:cNvPr id="22" name="Picture 2" descr="https://static1.squarespace.com/static/56bebb2601dbaed289daec76/t/57c0ca8d6a4963efc2b8ce4b/1473778343421/?format=300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406" y="3296936"/>
              <a:ext cx="730322" cy="730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8713" y="2691561"/>
              <a:ext cx="806015" cy="58379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572000" y="2638459"/>
              <a:ext cx="3898760" cy="14254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0" y="4126652"/>
            <a:ext cx="3981590" cy="978373"/>
            <a:chOff x="4572000" y="4126652"/>
            <a:chExt cx="3981590" cy="9783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35550" y="4224651"/>
              <a:ext cx="933123" cy="76845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57512" y="4302426"/>
              <a:ext cx="1796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Generative Design in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PTC </a:t>
              </a:r>
              <a:r>
                <a:rPr lang="en-US" sz="1200" dirty="0" err="1">
                  <a:solidFill>
                    <a:schemeClr val="bg1"/>
                  </a:solidFill>
                </a:rPr>
                <a:t>Creo</a:t>
              </a:r>
              <a:r>
                <a:rPr lang="en-US" sz="1200" dirty="0">
                  <a:solidFill>
                    <a:schemeClr val="bg1"/>
                  </a:solidFill>
                </a:rPr>
                <a:t>®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72000" y="4126652"/>
              <a:ext cx="3898760" cy="9783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0" y="5203024"/>
            <a:ext cx="4008345" cy="1430466"/>
            <a:chOff x="4572000" y="5203024"/>
            <a:chExt cx="4008345" cy="14304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04319" y="5203024"/>
              <a:ext cx="1947206" cy="143046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572000" y="5204999"/>
              <a:ext cx="3898760" cy="142544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38788" y="5733053"/>
              <a:ext cx="19415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  <a:hlinkClick r:id="rId13"/>
                </a:rPr>
                <a:t>cloudtopopt.com</a:t>
              </a:r>
              <a:r>
                <a:rPr lang="en-US" dirty="0">
                  <a:solidFill>
                    <a:srgbClr val="3366FF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87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AM workflow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1815869" y="1610823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9342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Myth 1: Must guess vol. fraction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719" y="2487643"/>
            <a:ext cx="1314380" cy="21527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1025" y="4808293"/>
            <a:ext cx="193514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Arial Narrow"/>
              </a:rPr>
              <a:t>Find optimal topology!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68" y="2439323"/>
            <a:ext cx="973201" cy="1986453"/>
          </a:xfrm>
          <a:prstGeom prst="rect">
            <a:avLst/>
          </a:prstGeom>
        </p:spPr>
      </p:pic>
      <p:sp>
        <p:nvSpPr>
          <p:cNvPr id="28" name="Rectangle: Rounded Corners 2"/>
          <p:cNvSpPr/>
          <p:nvPr/>
        </p:nvSpPr>
        <p:spPr>
          <a:xfrm>
            <a:off x="4092806" y="2215155"/>
            <a:ext cx="2286000" cy="760816"/>
          </a:xfrm>
          <a:prstGeom prst="roundRect">
            <a:avLst/>
          </a:prstGeom>
          <a:solidFill>
            <a:srgbClr val="0077C8">
              <a:lumMod val="20000"/>
              <a:lumOff val="80000"/>
            </a:srgbClr>
          </a:solidFill>
          <a:ln w="25400" cap="flat" cmpd="sng" algn="ctr">
            <a:solidFill>
              <a:srgbClr val="0B3F7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538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Find stiffest topology for  vol. fraction of 0.3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61" y="1996826"/>
            <a:ext cx="1408634" cy="1827042"/>
          </a:xfrm>
          <a:prstGeom prst="rect">
            <a:avLst/>
          </a:prstGeom>
        </p:spPr>
      </p:pic>
      <p:sp>
        <p:nvSpPr>
          <p:cNvPr id="30" name="Rectangle: Rounded Corners 40"/>
          <p:cNvSpPr/>
          <p:nvPr/>
        </p:nvSpPr>
        <p:spPr>
          <a:xfrm>
            <a:off x="4403097" y="3495856"/>
            <a:ext cx="1665417" cy="760816"/>
          </a:xfrm>
          <a:prstGeom prst="roundRect">
            <a:avLst/>
          </a:prstGeom>
          <a:solidFill>
            <a:srgbClr val="0077C8">
              <a:lumMod val="20000"/>
              <a:lumOff val="80000"/>
            </a:srgbClr>
          </a:solidFill>
          <a:ln w="25400" cap="flat" cmpd="sng" algn="ctr">
            <a:solidFill>
              <a:srgbClr val="0B3F7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538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Does it meet constraints?</a:t>
            </a:r>
          </a:p>
        </p:txBody>
      </p:sp>
      <p:cxnSp>
        <p:nvCxnSpPr>
          <p:cNvPr id="31" name="Connector: Elbow 5"/>
          <p:cNvCxnSpPr>
            <a:stCxn id="28" idx="3"/>
            <a:endCxn id="30" idx="3"/>
          </p:cNvCxnSpPr>
          <p:nvPr/>
        </p:nvCxnSpPr>
        <p:spPr>
          <a:xfrm flipH="1">
            <a:off x="6068514" y="2595563"/>
            <a:ext cx="310292" cy="1280701"/>
          </a:xfrm>
          <a:prstGeom prst="bentConnector3">
            <a:avLst>
              <a:gd name="adj1" fmla="val -73673"/>
            </a:avLst>
          </a:prstGeom>
          <a:noFill/>
          <a:ln w="28575" cap="flat" cmpd="sng" algn="ctr">
            <a:solidFill>
              <a:srgbClr val="0B3F7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2" name="Connector: Elbow 7"/>
          <p:cNvCxnSpPr>
            <a:stCxn id="30" idx="1"/>
            <a:endCxn id="28" idx="1"/>
          </p:cNvCxnSpPr>
          <p:nvPr/>
        </p:nvCxnSpPr>
        <p:spPr>
          <a:xfrm rot="10800000">
            <a:off x="4092807" y="2595564"/>
            <a:ext cx="310291" cy="1280701"/>
          </a:xfrm>
          <a:prstGeom prst="bentConnector3">
            <a:avLst>
              <a:gd name="adj1" fmla="val 252684"/>
            </a:avLst>
          </a:prstGeom>
          <a:noFill/>
          <a:ln w="28575" cap="flat" cmpd="sng" algn="ctr">
            <a:solidFill>
              <a:srgbClr val="0B3F7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3" name="Picture 32"/>
          <p:cNvPicPr/>
          <p:nvPr/>
        </p:nvPicPr>
        <p:blipFill>
          <a:blip r:embed="rId6"/>
          <a:stretch>
            <a:fillRect/>
          </a:stretch>
        </p:blipFill>
        <p:spPr>
          <a:xfrm>
            <a:off x="6901222" y="1933356"/>
            <a:ext cx="1406675" cy="190066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59525" y="4311406"/>
            <a:ext cx="597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2A9">
                    <a:lumMod val="50000"/>
                  </a:srgbClr>
                </a:solidFill>
                <a:latin typeface="Arial Narrow"/>
              </a:rPr>
              <a:t>Yes</a:t>
            </a:r>
          </a:p>
        </p:txBody>
      </p:sp>
      <p:cxnSp>
        <p:nvCxnSpPr>
          <p:cNvPr id="36" name="Connector: Elbow 45"/>
          <p:cNvCxnSpPr>
            <a:stCxn id="30" idx="2"/>
            <a:endCxn id="28" idx="1"/>
          </p:cNvCxnSpPr>
          <p:nvPr/>
        </p:nvCxnSpPr>
        <p:spPr>
          <a:xfrm rot="5400000" flipH="1">
            <a:off x="3833751" y="2854618"/>
            <a:ext cx="1661109" cy="1143000"/>
          </a:xfrm>
          <a:prstGeom prst="bentConnector4">
            <a:avLst>
              <a:gd name="adj1" fmla="val -33308"/>
              <a:gd name="adj2" fmla="val 178551"/>
            </a:avLst>
          </a:prstGeom>
          <a:noFill/>
          <a:ln w="28575" cap="flat" cmpd="sng" algn="ctr">
            <a:solidFill>
              <a:srgbClr val="0B3F7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860532" y="344831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 Narrow"/>
              </a:rPr>
              <a:t>No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84893" y="4381621"/>
            <a:ext cx="115127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i="1" dirty="0">
                <a:solidFill>
                  <a:srgbClr val="001871"/>
                </a:solidFill>
                <a:latin typeface="Arial Narrow"/>
              </a:rPr>
              <a:t>Decrease V</a:t>
            </a:r>
            <a:r>
              <a:rPr lang="en-US" sz="1700" i="1" baseline="-25000" dirty="0">
                <a:solidFill>
                  <a:srgbClr val="001871"/>
                </a:solidFill>
                <a:latin typeface="Arial Narrow"/>
              </a:rPr>
              <a:t>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16864" y="2585399"/>
            <a:ext cx="44916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Arial Narrow"/>
              </a:rPr>
              <a:t>0.4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6864" y="2596622"/>
            <a:ext cx="5549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Arial Narrow"/>
              </a:rPr>
              <a:t>0.35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4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/>
      <p:bldP spid="37" grpId="0"/>
      <p:bldP spid="38" grpId="0"/>
      <p:bldP spid="40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Myth 1: Must Guess Vol. Fraction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90" y="1892904"/>
            <a:ext cx="1628621" cy="2667388"/>
          </a:xfrm>
          <a:prstGeom prst="rect">
            <a:avLst/>
          </a:prstGeom>
        </p:spPr>
      </p:pic>
      <p:sp>
        <p:nvSpPr>
          <p:cNvPr id="17" name="Rectangle: Rounded Corners 6"/>
          <p:cNvSpPr/>
          <p:nvPr/>
        </p:nvSpPr>
        <p:spPr>
          <a:xfrm>
            <a:off x="2648028" y="2833789"/>
            <a:ext cx="2451855" cy="564374"/>
          </a:xfrm>
          <a:prstGeom prst="roundRect">
            <a:avLst/>
          </a:prstGeom>
          <a:solidFill>
            <a:srgbClr val="0077C8">
              <a:lumMod val="20000"/>
              <a:lumOff val="80000"/>
            </a:srgbClr>
          </a:solidFill>
          <a:ln w="25400" cap="flat" cmpd="sng" algn="ctr">
            <a:solidFill>
              <a:srgbClr val="0B3F7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538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Satisfy </a:t>
            </a: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00538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538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constraints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22" y="1395912"/>
            <a:ext cx="1062917" cy="1501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22" y="2720150"/>
            <a:ext cx="992991" cy="15087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422" y="4254733"/>
            <a:ext cx="944525" cy="13669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50662" y="1939875"/>
            <a:ext cx="14654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Stress &lt; 30 </a:t>
            </a:r>
            <a:r>
              <a:rPr lang="en-US" sz="1700" dirty="0" err="1">
                <a:solidFill>
                  <a:srgbClr val="000000"/>
                </a:solidFill>
                <a:latin typeface="+mj-lt"/>
              </a:rPr>
              <a:t>ksi</a:t>
            </a:r>
            <a:endParaRPr lang="en-US" sz="1700" dirty="0">
              <a:solidFill>
                <a:srgbClr val="000000"/>
              </a:solidFill>
              <a:latin typeface="+mj-lt"/>
            </a:endParaRPr>
          </a:p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V</a:t>
            </a:r>
            <a:r>
              <a:rPr lang="en-US" sz="1700" baseline="-25000" dirty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1700" dirty="0">
                <a:solidFill>
                  <a:srgbClr val="000000"/>
                </a:solidFill>
                <a:latin typeface="+mj-lt"/>
              </a:rPr>
              <a:t> = 0.39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92375" y="3167270"/>
            <a:ext cx="14654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Stress &lt; 40 </a:t>
            </a:r>
            <a:r>
              <a:rPr lang="en-US" sz="1700" dirty="0" err="1">
                <a:solidFill>
                  <a:srgbClr val="000000"/>
                </a:solidFill>
                <a:latin typeface="+mj-lt"/>
              </a:rPr>
              <a:t>ksi</a:t>
            </a:r>
            <a:endParaRPr lang="en-US" sz="1700" dirty="0">
              <a:solidFill>
                <a:srgbClr val="000000"/>
              </a:solidFill>
              <a:latin typeface="+mj-lt"/>
            </a:endParaRPr>
          </a:p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V</a:t>
            </a:r>
            <a:r>
              <a:rPr lang="en-US" sz="1700" baseline="-25000" dirty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1700" dirty="0">
                <a:solidFill>
                  <a:srgbClr val="000000"/>
                </a:solidFill>
                <a:latin typeface="+mj-lt"/>
              </a:rPr>
              <a:t> = 0.31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27339" y="4530711"/>
            <a:ext cx="146546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Stress &lt; 40 </a:t>
            </a:r>
            <a:r>
              <a:rPr lang="en-US" sz="1700" dirty="0" err="1">
                <a:solidFill>
                  <a:srgbClr val="000000"/>
                </a:solidFill>
                <a:latin typeface="+mj-lt"/>
              </a:rPr>
              <a:t>ksi</a:t>
            </a:r>
            <a:endParaRPr lang="en-US" sz="1700" dirty="0">
              <a:solidFill>
                <a:srgbClr val="000000"/>
              </a:solidFill>
              <a:latin typeface="+mj-lt"/>
            </a:endParaRPr>
          </a:p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Retain surface</a:t>
            </a:r>
          </a:p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V</a:t>
            </a:r>
            <a:r>
              <a:rPr lang="en-US" sz="1700" baseline="-25000" dirty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1700" dirty="0">
                <a:solidFill>
                  <a:srgbClr val="000000"/>
                </a:solidFill>
                <a:latin typeface="+mj-lt"/>
              </a:rPr>
              <a:t> = 0.38</a:t>
            </a:r>
          </a:p>
        </p:txBody>
      </p:sp>
      <p:sp>
        <p:nvSpPr>
          <p:cNvPr id="25" name="Oval 24"/>
          <p:cNvSpPr/>
          <p:nvPr/>
        </p:nvSpPr>
        <p:spPr>
          <a:xfrm>
            <a:off x="5568327" y="4569360"/>
            <a:ext cx="536713" cy="39993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87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03073" y="2397169"/>
            <a:ext cx="2396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B3F77">
                    <a:lumMod val="60000"/>
                    <a:lumOff val="40000"/>
                  </a:srgbClr>
                </a:solidFill>
                <a:latin typeface="+mj-lt"/>
              </a:rPr>
              <a:t>Desired volume: 0.01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43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/>
      <p:bldP spid="24" grpId="0"/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mirzendehdel\Desktop\ParetoApplications\ProjectFiles\TopOptForAnisotropic\Paper Examples\ten20w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15142" r="34643" b="15920"/>
          <a:stretch/>
        </p:blipFill>
        <p:spPr bwMode="auto">
          <a:xfrm>
            <a:off x="4392863" y="1492299"/>
            <a:ext cx="1611720" cy="1702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mirzendehdel\Desktop\ParetoApplications\ProjectFiles\TopOptForAnisotropic\Paper Examples\vmmm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t="18035" r="31040" b="11166"/>
          <a:stretch/>
        </p:blipFill>
        <p:spPr bwMode="auto">
          <a:xfrm>
            <a:off x="2587464" y="1455036"/>
            <a:ext cx="1658710" cy="1740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319517"/>
              </p:ext>
            </p:extLst>
          </p:nvPr>
        </p:nvGraphicFramePr>
        <p:xfrm>
          <a:off x="1913668" y="3622605"/>
          <a:ext cx="4090915" cy="267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Picture 13" descr="C:\Users\mirzendehdel\Google Drive\Stress-Based Anisotropic TopOpt\Figures\Problems\Slide1.T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11939"/>
          <a:stretch/>
        </p:blipFill>
        <p:spPr bwMode="auto">
          <a:xfrm>
            <a:off x="457200" y="1195870"/>
            <a:ext cx="1720921" cy="221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41411" r="25244" b="35419"/>
          <a:stretch/>
        </p:blipFill>
        <p:spPr>
          <a:xfrm rot="5400000">
            <a:off x="5141859" y="2978792"/>
            <a:ext cx="5103531" cy="1537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9307" y="1037069"/>
            <a:ext cx="142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Stiff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9541" y="1037069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Strong Design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27092"/>
            <a:ext cx="7541491" cy="481260"/>
          </a:xfrm>
        </p:spPr>
        <p:txBody>
          <a:bodyPr/>
          <a:lstStyle/>
          <a:p>
            <a:r>
              <a:rPr lang="en-US" dirty="0"/>
              <a:t>Myth 2: TopOpt </a:t>
            </a:r>
            <a:r>
              <a:rPr lang="en-US" dirty="0">
                <a:solidFill>
                  <a:srgbClr val="006699"/>
                </a:solidFill>
              </a:rPr>
              <a:t>Creates </a:t>
            </a:r>
            <a:r>
              <a:rPr lang="en-US" dirty="0"/>
              <a:t>Stiff Designs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F3A6E5-DBA9-41E5-BB22-B04AE4560A6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79198" y="6299401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j-lt"/>
              </a:rPr>
              <a:t>[www.ersl.wisc.edu]</a:t>
            </a:r>
          </a:p>
        </p:txBody>
      </p:sp>
    </p:spTree>
    <p:extLst>
      <p:ext uri="{BB962C8B-B14F-4D97-AF65-F5344CB8AC3E}">
        <p14:creationId xmlns:p14="http://schemas.microsoft.com/office/powerpoint/2010/main" val="7792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9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pPr eaLnBrk="1" hangingPunct="1"/>
            <a:r>
              <a:rPr lang="en-US" sz="2800" dirty="0"/>
              <a:t>Stiff vs. Strong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81549"/>
            <a:ext cx="3026327" cy="3475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593" y="1031686"/>
            <a:ext cx="2191862" cy="2382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2435" y="1412217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+mj-lt"/>
              </a:rPr>
              <a:t>Stiff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6011" y="4459343"/>
            <a:ext cx="157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+mj-lt"/>
              </a:rPr>
              <a:t>Strong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" name="LBracketSt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7749" y="3473410"/>
            <a:ext cx="2247549" cy="23411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8427" y="5814607"/>
            <a:ext cx="82988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j-lt"/>
              </a:rPr>
              <a:t>Suresh, K., Takalloozadeh, M., “Stress-constrained topology optimization: a topological level-set approach”, Structural and Multidisciplinary Optimization, Vol. 48, Issue 2, pp. 295-309, 2013</a:t>
            </a:r>
          </a:p>
        </p:txBody>
      </p:sp>
    </p:spTree>
    <p:extLst>
      <p:ext uri="{BB962C8B-B14F-4D97-AF65-F5344CB8AC3E}">
        <p14:creationId xmlns:p14="http://schemas.microsoft.com/office/powerpoint/2010/main" val="345624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Myth 3: TopOpt is Slow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1503760"/>
            <a:ext cx="5486400" cy="4163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050" y="3786705"/>
            <a:ext cx="2282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https://grabcad.com/challenges/ge-jet-engine-bracket-challenge</a:t>
            </a:r>
            <a:endParaRPr lang="en-US" sz="1700" dirty="0">
              <a:solidFill>
                <a:srgbClr val="005386"/>
              </a:solidFill>
              <a:latin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2291" y="1716258"/>
            <a:ext cx="2824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79152" fontAlgn="auto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 Design Contest</a:t>
            </a:r>
          </a:p>
          <a:p>
            <a:pPr algn="ctr" defTabSz="879152" fontAlgn="auto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(2013)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1163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Myth 3: TopOpt is Slow!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6" y="1918743"/>
            <a:ext cx="2975865" cy="365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8890" y="1549411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5386"/>
                </a:solidFill>
                <a:latin typeface="Arial Narrow"/>
              </a:rPr>
              <a:t>640 entries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6175" y="4390574"/>
            <a:ext cx="3352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5386"/>
                </a:solidFill>
                <a:latin typeface="+mj-lt"/>
              </a:rPr>
              <a:t>“ There are still about </a:t>
            </a:r>
            <a:r>
              <a:rPr lang="en-US" sz="1600" b="1" dirty="0">
                <a:solidFill>
                  <a:srgbClr val="005386"/>
                </a:solidFill>
                <a:latin typeface="+mj-lt"/>
              </a:rPr>
              <a:t>35 days left </a:t>
            </a:r>
            <a:r>
              <a:rPr lang="en-US" sz="1600" dirty="0">
                <a:solidFill>
                  <a:srgbClr val="005386"/>
                </a:solidFill>
                <a:latin typeface="+mj-lt"/>
              </a:rPr>
              <a:t>in the contest, so I think you'll see the </a:t>
            </a:r>
            <a:r>
              <a:rPr lang="en-US" sz="1600" b="1" dirty="0">
                <a:solidFill>
                  <a:srgbClr val="005386"/>
                </a:solidFill>
                <a:latin typeface="+mj-lt"/>
              </a:rPr>
              <a:t>more creative solutions”</a:t>
            </a:r>
            <a:endParaRPr lang="en-US" sz="1600" dirty="0">
              <a:solidFill>
                <a:srgbClr val="005386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16175" y="3269671"/>
            <a:ext cx="3175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5386"/>
                </a:solidFill>
                <a:latin typeface="+mj-lt"/>
              </a:rPr>
              <a:t>“We (</a:t>
            </a:r>
            <a:r>
              <a:rPr lang="en-US" sz="1600" b="1" dirty="0">
                <a:solidFill>
                  <a:srgbClr val="005386"/>
                </a:solidFill>
                <a:latin typeface="+mj-lt"/>
              </a:rPr>
              <a:t>Elemental Design Team</a:t>
            </a:r>
            <a:r>
              <a:rPr lang="en-US" sz="1600" dirty="0">
                <a:solidFill>
                  <a:srgbClr val="005386"/>
                </a:solidFill>
                <a:latin typeface="+mj-lt"/>
              </a:rPr>
              <a:t>) are awaiting for your feedbacks.”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16175" y="1900065"/>
            <a:ext cx="3245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5386"/>
                </a:solidFill>
                <a:latin typeface="+mj-lt"/>
              </a:rPr>
              <a:t>“After designing more </a:t>
            </a:r>
            <a:r>
              <a:rPr lang="en-US" sz="1600" b="1" dirty="0">
                <a:solidFill>
                  <a:srgbClr val="005386"/>
                </a:solidFill>
                <a:latin typeface="+mj-lt"/>
              </a:rPr>
              <a:t>than 20 models </a:t>
            </a:r>
            <a:r>
              <a:rPr lang="en-US" sz="1600" dirty="0">
                <a:solidFill>
                  <a:srgbClr val="005386"/>
                </a:solidFill>
                <a:latin typeface="+mj-lt"/>
              </a:rPr>
              <a:t>finally we give our best design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72%</a:t>
            </a:r>
            <a:r>
              <a:rPr lang="en-US" sz="1600" dirty="0">
                <a:solidFill>
                  <a:srgbClr val="005386"/>
                </a:solidFill>
                <a:latin typeface="+mj-lt"/>
              </a:rPr>
              <a:t> mass reduction”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76349" y="2094393"/>
            <a:ext cx="1353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Trial &amp; error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85499" y="3394273"/>
            <a:ext cx="1210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Team effort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6349" y="4548558"/>
            <a:ext cx="1636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Time consuming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29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Myth 3: TopOpt is Slow!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16271" y="2019455"/>
            <a:ext cx="2332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791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No trial &amp; error</a:t>
            </a:r>
          </a:p>
          <a:p>
            <a:pPr marL="285750" indent="-285750" defTabSz="8791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Single person</a:t>
            </a:r>
          </a:p>
          <a:p>
            <a:pPr marL="285750" indent="-285750" defTabSz="8791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300K elements</a:t>
            </a:r>
          </a:p>
          <a:p>
            <a:pPr marL="285750" indent="-285750" defTabSz="8791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76% reduction</a:t>
            </a:r>
          </a:p>
          <a:p>
            <a:pPr marL="285750" indent="-285750" defTabSz="8791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15 mins (laptop)</a:t>
            </a:r>
          </a:p>
        </p:txBody>
      </p:sp>
      <p:pic>
        <p:nvPicPr>
          <p:cNvPr id="3" name="GEGrabCAD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26835"/>
            <a:ext cx="6001122" cy="50476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68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69" y="1359473"/>
            <a:ext cx="2974942" cy="36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Problem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5" y="3035478"/>
            <a:ext cx="4630058" cy="30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6" y="1028242"/>
            <a:ext cx="4224335" cy="230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219869" y="5199104"/>
            <a:ext cx="1826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Minimize weight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336800" y="3376550"/>
            <a:ext cx="3652803" cy="200722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630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AM workflow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3578262" y="1968522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7994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Multi-Constrained </a:t>
            </a:r>
            <a:r>
              <a:rPr lang="en-US" sz="2800" dirty="0" err="1">
                <a:solidFill>
                  <a:srgbClr val="006699"/>
                </a:solidFill>
              </a:rPr>
              <a:t>TopOpt</a:t>
            </a:r>
            <a:endParaRPr 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60" y="2339901"/>
            <a:ext cx="3155296" cy="210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2222" y="23229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Stiffness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2222" y="2851275"/>
            <a:ext cx="103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Strength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2222" y="33118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Buckling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0878" y="384949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Eigen-mode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862144"/>
              </p:ext>
            </p:extLst>
          </p:nvPr>
        </p:nvGraphicFramePr>
        <p:xfrm>
          <a:off x="4839238" y="1948988"/>
          <a:ext cx="1401762" cy="226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5" imgW="545760" imgH="863280" progId="Equation.DSMT4">
                  <p:embed/>
                </p:oleObj>
              </mc:Choice>
              <mc:Fallback>
                <p:oleObj name="Equation" r:id="rId5" imgW="545760" imgH="8632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9238" y="1948988"/>
                        <a:ext cx="1401762" cy="226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8984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Constrained 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919" y="1293052"/>
            <a:ext cx="1312769" cy="133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461" y="3217431"/>
            <a:ext cx="1228725" cy="123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087" y="4884803"/>
            <a:ext cx="1238250" cy="1276350"/>
          </a:xfrm>
          <a:prstGeom prst="rect">
            <a:avLst/>
          </a:prstGeom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45" y="1147763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41" y="3016283"/>
            <a:ext cx="256143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77" y="5016472"/>
            <a:ext cx="2510399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79285" y="1618039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Compliance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Dominated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023" y="335269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Stress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Dominated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2259" y="499872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Eigen-value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Dominated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Casting Constraint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26452" y="3208940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No manuf. constraint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28871" y="5799355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Casting constraint</a:t>
            </a: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 rot="10544646">
            <a:off x="4728665" y="1472384"/>
            <a:ext cx="3237519" cy="161865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 rot="10800000">
            <a:off x="2624117" y="4087015"/>
            <a:ext cx="3277325" cy="17123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81155"/>
            <a:ext cx="3838512" cy="20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Machine Accessibility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6" y="1300109"/>
            <a:ext cx="4484451" cy="17201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71" y="1045028"/>
            <a:ext cx="4003129" cy="21610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78045" y="2544903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 Narrow"/>
              </a:rPr>
              <a:t>No Manuf. Constraint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275" y="3774347"/>
            <a:ext cx="5433817" cy="2342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727" y="5689885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 Narrow"/>
              </a:rPr>
              <a:t>Accessibility Constraint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23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Through Cut</a:t>
            </a:r>
            <a:endParaRPr lang="en-US" dirty="0"/>
          </a:p>
        </p:txBody>
      </p:sp>
      <p:pic>
        <p:nvPicPr>
          <p:cNvPr id="164865" name="Picture 1648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56" y="1218910"/>
            <a:ext cx="2138968" cy="2682877"/>
          </a:xfrm>
          <a:prstGeom prst="rect">
            <a:avLst/>
          </a:prstGeom>
        </p:spPr>
      </p:pic>
      <p:pic>
        <p:nvPicPr>
          <p:cNvPr id="164867" name="Picture 16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357" y="1218910"/>
            <a:ext cx="3112215" cy="4447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205" y="1145021"/>
            <a:ext cx="2856580" cy="4747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2052" y="5892802"/>
            <a:ext cx="2613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No Manuf. Constraint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4961" y="5892801"/>
            <a:ext cx="157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Through-cut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0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Non-Design Surfaces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90965"/>
            <a:ext cx="3381327" cy="12970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64" y="1215659"/>
            <a:ext cx="3821436" cy="164764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849085" y="3781601"/>
            <a:ext cx="3306618" cy="173527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4789164" y="5174901"/>
            <a:ext cx="2556181" cy="136657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4789164" y="3242686"/>
            <a:ext cx="2460971" cy="1848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4541" y="5537706"/>
            <a:ext cx="238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Non-design surfaces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98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Cyclic Symmetry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5613"/>
            <a:ext cx="2202873" cy="2286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3884" y="1908943"/>
            <a:ext cx="244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9152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No symmetry: ugly!!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584" y="547846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3-lobe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17878" y="549510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4-lobe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817" y="547500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5-lobe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0812" y="547155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6-lobe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38193" y="547155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7-lobe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5574" y="549510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8-lobe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06864"/>
            <a:ext cx="1418795" cy="137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957" y="4106864"/>
            <a:ext cx="1335974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893" y="4106864"/>
            <a:ext cx="1292638" cy="1371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493" y="4106864"/>
            <a:ext cx="1316034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489" y="4106863"/>
            <a:ext cx="1313481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3931" y="4106863"/>
            <a:ext cx="1308207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3776" y="1129427"/>
            <a:ext cx="2308632" cy="23504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67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AM workflow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2404353" y="2316282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726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Multi-Physics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55370"/>
            <a:ext cx="2783337" cy="18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95" y="1374637"/>
            <a:ext cx="256143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57181" y="1766046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Pure Elastic</a:t>
            </a:r>
          </a:p>
        </p:txBody>
      </p:sp>
      <p:pic>
        <p:nvPicPr>
          <p:cNvPr id="13" name="Pictur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1529" y="3737942"/>
            <a:ext cx="2533100" cy="16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661260" y="4215010"/>
            <a:ext cx="1723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Thermo-Elastic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DT = 10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Optimization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53225" y="1300219"/>
            <a:ext cx="2733575" cy="4200907"/>
            <a:chOff x="4498976" y="1738630"/>
            <a:chExt cx="3111216" cy="4572899"/>
          </a:xfrm>
        </p:grpSpPr>
        <p:pic>
          <p:nvPicPr>
            <p:cNvPr id="2253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76" y="1738630"/>
              <a:ext cx="3111216" cy="4014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34" name="TextBox 9"/>
            <p:cNvSpPr txBox="1">
              <a:spLocks noChangeArrowheads="1"/>
            </p:cNvSpPr>
            <p:nvPr/>
          </p:nvSpPr>
          <p:spPr bwMode="auto">
            <a:xfrm>
              <a:off x="5646420" y="5909492"/>
              <a:ext cx="1450808" cy="40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bg1"/>
                  </a:solidFill>
                </a:rPr>
                <a:t>734 grams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6" y="1486415"/>
            <a:ext cx="3068266" cy="379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173613" y="5240393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3240 grams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5328" y="2516473"/>
            <a:ext cx="214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Weeks of FEA</a:t>
            </a:r>
          </a:p>
        </p:txBody>
      </p:sp>
      <p:sp>
        <p:nvSpPr>
          <p:cNvPr id="4" name="Curved Left Arrow 3"/>
          <p:cNvSpPr/>
          <p:nvPr/>
        </p:nvSpPr>
        <p:spPr>
          <a:xfrm>
            <a:off x="4324336" y="3144172"/>
            <a:ext cx="952107" cy="1224057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429" y="5686101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Add holes → Modify topology</a:t>
            </a:r>
          </a:p>
        </p:txBody>
      </p:sp>
    </p:spTree>
    <p:extLst>
      <p:ext uri="{BB962C8B-B14F-4D97-AF65-F5344CB8AC3E}">
        <p14:creationId xmlns:p14="http://schemas.microsoft.com/office/powerpoint/2010/main" val="382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Multi-Physics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1323571"/>
            <a:ext cx="3746904" cy="187308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615584" y="1576218"/>
            <a:ext cx="2406650" cy="136779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3036973" y="3785612"/>
            <a:ext cx="3056255" cy="16388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3228" y="4251096"/>
            <a:ext cx="2677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Structural &amp; Thermal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+ Buckling Constraint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56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AM workflow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2205789" y="2664043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446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Multi Body Optimization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50533" y="1143750"/>
            <a:ext cx="2679181" cy="244489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406159" y="1144267"/>
            <a:ext cx="2572428" cy="24443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3245129" y="3762426"/>
            <a:ext cx="3111829" cy="2857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2992" y="1630178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Optimize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6744669" y="1861011"/>
            <a:ext cx="538323" cy="4203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5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Support structures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3030955" y="3002192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6040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TopOpt &amp; Additive Manufacturing</a:t>
            </a:r>
          </a:p>
        </p:txBody>
      </p:sp>
      <p:sp>
        <p:nvSpPr>
          <p:cNvPr id="2" name="AutoShape 2" descr="data:image/jpeg;base64,/9j/4AAQSkZJRgABAQAAAQABAAD/2wCEAAkGBhQSEBUUExQWFBUUGBUUFRcYGBgVFxgXFBUXFBUUFRcXGyYeFxwjGRQUHy8gIycpLCwsFR4xNTAqNSYrLCkBCQoKDgwOGg8PGiwcHCQsLCwsLCksLCksLCwsKSksLCksLCwsKSwsLCwpKSkpLCwsKSksKSwsKSwpLCwsKSwsLP/AABEIAMIBAwMBIgACEQEDEQH/xAAaAAACAwEBAAAAAAAAAAAAAAACAwEEBQAG/8QAQRAAAQIDBAcGAggFBAMBAAAAAQACAxEhBBIxUUFhcZGh0fAFEyJSgbHB4QYUMkJTYqLxI2NyktIWQ4KyFTOTg//EABkBAAMBAQEAAAAAAAAAAAAAAAECAwAEBf/EAB8RAAICAgIDAQAAAAAAAAAAAAABAhEhMQMSE0FRYf/aAAwDAQACEQMRAD8A83DgkaAnMYcuJUMjak5sXbwXgtnvUS1hy4lGGHIceaJr9vBGH/1cOSQYEQzq480YgnVuVltnOtNbZ+prdWDsioyDs3I7msbgrQs+tGLEEOjD3RSLTq4YImM27gtEWEFBaYIY2mJlKuZAWcGbuiqBtUz2oLzs1Icc1MoMB2owdqUCUQmsYZPaiEWWaATRsY44AnTpwzWoAXfbVHeomwXTkcp541Eq1RmB+YYTkWnKeglN0YvZCTEKi/rHHmnQw27Nwrql8fVLc2kxLKRHtIrdGbsgJ6/fmoO1G+yPlO6347sUlzHaQNxQpoa0zq5qHA5hA5p1deiEz6lyWME5h1cUJh6uJQOOs0/au9TePX7ogOMPVx+SiW3f8lDnnr90Peu6HzRBRJJ6AQF5yHEfFcYrupc0t1oOR4c0UA57m5cfmg71oGnr1QmMToO4c0p8U5cPmmFYRjN18Oa5J7w5cPmuTgFh+p25Na/U5MEQZohGGaSxwQ7U5WbIJuFCgbGGfvyV2wEEmWgLLZnovMagtFAnwxRJtSpLRFbKwcc0QJzPXopA1cExo1e6SyoLWnqfJRaWG6PCHVGk0lprkQntGril2vBtD9qkjORkcdSDZlsrG9kiAdkikfKUxrTkVGywADk2CxxMpgZk4Daia0YunqGfroTaNkZeF2jRQ1BO0eyeMfokpVogkSMpmUjM0pMDDRiEyPaHFlDQVc0U/wCWv4JUcBp03XzAGJFLwOsU1Jb4waCGzFDXE4dYKiRNuyw9pvAgEC6yuid0TM8MUJcA50iAS0TGMrxrUbHSWabUWtbjIBoOqiGNapOyLroGwEzPusA0A8BrpuBEjhPHHSNSKLoAOHpXSaqlfxEwZVx0THMJdmtJeXGUgKBD0HJpPgzOq6CfaXBcCCTOcgMAfiqZtgaJzq409hRWoLxKR+9pGogmi1AsTGZ5fFpoSCNoVcxT5TvWhFMqNFN+8pcUD7MpEYS+8Rjj6pWvg6l9KJinIoTGOXvyTnA5FBP8pSDijEPU0N89TVqEwuMmtJK0Gdk6Zz9JJkmxZSUdmK6J1LmluiDI8Oa3onY1KY71l2uzlk5imabq0KpplB0QZHhzSjaDkDtp8FYdFCWYgyRQSt3w17yuTe8ClNYtDe71KWu6kq/1jWd/yRCONfFIOXWHWNy1Oz2UJ9Kda1hNeDo63rf7PZKE3XM8UYrIs9FhoVe1faVnQqVrcbxTyJx2CHBE2KM+KU1x1bzyTGuOrekKDmvGfFRGcJsAcRU08wkZj2KhrjqQx3O8NGkTM8xSjhX09UHoK2HcRhuuSrscZ4KyGhwoThhKddOlTjGxpOgsDIicsPgQUqOQCAay8QmcCRdcCBR2g4aVD2SLXOq8AhsiZXZ0mCMRXfqCyrd2uA7Ak/A9BWJFy1W4EFxOBnPMyM9ulYlp7TlEmyrSRjuNJpdls740QyBIk6R0Ca2LH9GmNaDEJeRonILNqOwpXoybRa3F0Rki7xuIANJE0oFELs+K5kOUNxLS8GdKEzGnavWQg1s5ABSIomk8laQ/U8zD7LjTcCwgFrm4jaNOYCSBGhMILXtnjSi9ZEiz6K6I/ZuJ+CHl+o3Q8rCtU4gv4DA6ZYhaLe02yJaZypLJXrV2dDiDxNE9BAIPssK19gPhm8w3gMgZy+KdSjL8FcWjbscc0MqnR7n0V50gczon7rzti7VB0SI0futWzPmQTU6BMynLTqR/Bf0eYY9ckp/VE2JAcKz9+glE+MD1+B+Cm45HUsGpYoAAr6rzvan02h3ywE+ElpMjKYodFdq9O6sMyP3TLavEQPorCDRfm46TUD0kr9oxWSKi5M0bJ29ewdMFbAf3orWdNfzXkonYghG9CJl95pBwzB1L0vYjJiuBx9JH48Fk09AlFrZnWmyycadblWdC1T9Fq9uwwCKnIYjfL0WK5vU/kkkqZWLtE90PKNxXJV7qYUpQlW4FN84AevyRAOyKN0J2z1ATWggGK5omQK4SE9q9XZaQ4f8ASOIXm+6LqGvqF6kNlIZADgmiJyB5a5LOtwm8zB9Jy4LVuYLJtbvEfEBqMlpCwFNaMjx+JTGj8p3j4lKEQficRyTWxB+Id4/xSFRgE/ucWJdogi8z+HI+KThdyE2mW9NY8ec7x/iuiOBc0B5Jk6bcQR4a0AqlegrZEA3Q41EpDedB9Cp+sd5ddCcGlpk8HAyxc056tOqVSiRCxpdMyGMp02y0a8FLreHQ6Gk6atJ+CeOEJJ2zP7T7VAJJ3fDrJZdg7N755c4kN6oEx9jNotEsGtq7bpXpWWe6AGloAoKfNCUuqxsaMbFwILGNk2QAyR0zR92dSEsPX7LnKiyPzITD/N780x0N2XBDcdq3DmiYD6ufMd55qO4PnO8orh6lzXXOqc1jAuhO853lT3bvOd5UEdU5rpdSHNAxldp9kEHvWGZFXDMaVZsVvF0EVJV3rAc1nsswhxDLA1GrPrWqxleGTlH2XTaHl1S0MlSviLtIA2VnrQWmLJzXDRj6kSO2cx6hWIZF2ssUi1tvMcGi8bpltxFZYTA3KmCRr2O1zEzXP1WbbrJdJI+ydvFZPZHbWAdQikj+U1C9HA7Qa4VNNqLV4YE3F2jFILvCCTOm9eissAMYAZUFdwS2xYYkQKn0PBYfbX0oYzwQ5PeXBpbkNJRhGgTl2C7ctBLgAAcSaT+KyS78o/tPNWTPKeJxGn1SzPy8RzSOVsslSoQSMuB5rk2TvLxHNctZqBbEZqPoR8Uzv26tx5Ks3aUweq1BLlnLS4CQxGhb7jMkrAsAm9uP7Ca3mpoE+QeTULKjkzMgDr6C1SsW0AXjO/jovS9JUWkCATS7IbzyTWOdq3u5Kq2GPLE3P5pjYQ8j9z+aUoXGF2r9SGOXTEwCJOkRiD4c9B+CS2GPw37nc1xht7wAMc0lpFZyIvCm1KzB33tiXmuAbpmZkjYk9phoYS2QkC6glPGdBpomxLMXA3IjQRS66YNKYgH2VW0QnXGMdKsgSDMYzNVRiIf2HYgyECR4neI+tVoS1Kvfkp7wrmbt2Xqh5Gr25qLn5Rw/ySu9OpcIpWMOuHL25qJHL2QCKVHeHWsYZe6ouLhl7c0rvDrQmIVqMG5wyQ3tiXfK6+hQQ5qvbhQHI+4KcHpVpd4aidRRFbA9HQ4ALTMTFM8fRdZyaiQFDICgEqkS2JjYpLZSpMUoNBqpdM+mvUuj0Q9mH2p2OHuD4cmOxJzWI60R4Y+8BOU5T04DMFetceugkuOpLDkaw8lJQTPLPtNoikt8eEyPs09ajetTsbstsLxuLr5FRoE6rTLuqoS7V7800uRyVLAseNJ2EXN18eSBwbr3IXO66KWeupqaQ4zu269y5Ilt69VyNGssiHqHXojDNQ3Dks8R3eY8EbYzvMeC1ANmww/Fo3LRDarH7KeS6pnTVmMlrg1VILBLk2NKz3TzG75q856x3vqfATU1pXXitM0CyAfM3d80Y/rG4c1TDvyHgiBPk/6qZQutH8wbm80TXG8f4l4XTQATFcaKq138sb2KLxv/AGAzw4zFa4UQYSDBAe6JMkkzyA5lPs8W9ddpDpdb0qPFYxs3AuEwDInTUSkQog3HN/htLJ1bOYJlpkXGSo8omjYPquLtqzDHMp3nb+Sh0d85TO9c1F6NO9tXF23iqAiO0nj81LYpzPHmsai7f2oTEOXW5Ve/271Jjbd5WNRYMQ9fsgMQpJjHXvKjvTkd5WNQ7viu70quYp1713eHXv8Amsaiz3xS7VN0gaAVPwS7zs3b0DYJPjcTKdJ8BJNBWwSwhkdv3W1AlXCpqeSVZ23Z6Z7aap1XGOA7WTPSKmuam0QyDQyJAJxxOgq0sIlFWyXRz1+yAxjl1uSHX/N7pRL/ADDeVCixaMbUg7/Uq992Y3lcXOz4nmjQB5iakBfqVcuOfEqC85nemoA68MuPzXKveOZ3rlqAVxDGfFMbD18VzXhMa4dfumMW+zhJ3otSG+qzLC4Xuua0oQwVIaJcmw3ihWQ6XnIxpIU1LWiOodCx3xpaG8EJBgddH4p4Iw1v4ruHJB9YPlamNtJyalKBXW/iv3/JTBhtLzdiOf4RQ1lXEGi4Wp2TeKIWk3jfDQJCRaCSanHTvSvQVsXIB5Y8Ah0nNmMqES0ynhrQWuzRHOBZMAEEONMNpR22OA2+Jks8QoajSNyA/wAaRY8taRMgEieZHJPB3EnJUy/ChzmJ44EVE9IBKc6zfmPWxYru1e6iBkpiUi2pOqX5tK2u/Gmc93DRsU5xrI8X6I+qZu4c0Qs/5uCgxxrUiMMj16KY+SO41njzUGz6z16ou9CAxhmsY4wDnw+ajuNfAc1xtAzUG0BEx3c9SHNSIPUhzXCMOgj7wkUEtZpuWSszdC7hJk0TlUnQNxSory57ZnwtFRh4tJpTCW5Tare8lsNshDMpkCRLp/f1CdEDbMe8rJrRO8dTdIV4xpUQk7yB2haGQheu3q+Bp0vIIFcqlS6ESKmZ0zzVNkcWiLfAkyHMMriTp4BXXO6ml5Hmh4LFlcsrIqHwN3onGL1KaINLsJ8QOOKkUsqPsjcz6BJdAbr4LVFgfLQq0axvGv3TpSF7L6Z7oTde4c0BhNzO75pzgc0Be4aRwTGYkwRnwXJvfaxvHNctYCqHHM70YJ1qiIhy4p8OMeinaAmavZx8Yx0+y2GEg7VhdnRjfHr7LdbXamhonybDj4HoLz1os7QZ3nyNcSBpwot6O+QKyO8i6CPUvWkzQKo7vzu3nkjb3fmd+pWmxI2bP1IxFi/k/XySWUKg7rN/6k2zCHfddvTk2d6ZGnCdVZa6Lm39fJdffeN8tNGyAnMY4zE/2SyeBlskNGQ3LJgP+qvLT9hxm0nBszX9lsNjDJdaAyI265oIO3eEkZdQyViXsLQXQgHFwJvzm7CZllQaKJEO3RIbGaS+ZcHVBBrLVSWCzYFodAiFlboNDgZauS3A1sZ16YIZMAZnGoy0S0q7/COtlmFFDgDK7enIE6BWYzGtWBBPKsx6FefYHGOb2Nx8t2jUus9vDGOfKV2UgCReOhpzGexTcCikz0NwjSu6xWa3tggNoJGQMxOspmW8Jh7Vk1jnAeIyoJUM7rjuSdBuxev9TRgUJpICZM5AbSVmw+1Xl4bQYgyaBUa5T4qr/wCQ74vZgQ513KU5BFcYrkbL44EjeBE5U07D6KgLdEfEk8z0NlRoGMgNHulxLI50ENwMwZbOimxLRDgjxuF4fdFTLCZVVGlgm2NstmdJznEAAkzJAoAXacJBYtvtZtDu7hmTMHHUMfQqvbrbEjuusabkxOvrUrYsMBsIENGOJJM9i0pdV+hjG9kMgBrQ1oAAp1VTc6qnfWPyqRaT5QuYuVLTaBDbeIJFBIYkkyAC17OFjdt2l3cPkAMPfRrWtYok2jGoBrj6qvH9JcpqQR4TjSWzHSqsTGZJ9B1NWbJExE8dGgqvGcRpkug5jBtbgHka1Vc8a+KudqPcH0kaA4A7lQdFdkNwUGsnUtEEjXvK5LLnZDcuWMT9R1NUtsYH3QmfW9XvyRNtOrrcjkCG2SEA4UlvWs0YLKhRqig69FsQ30Tw0T5NgRDRZr7FDInddPT9oblox8K61nOB8w3FCQYCxZ4Xlf8AqRizwvI/9SYHu8w3HmpER3mG480pQEWWF+G/9XNFZ4DLzrsNzaNmTeE8cJz6KNrneZv9p5qYcch7rzg6jZACUvtZnqSV6Mtk91q4/JMbC1FQ21ajw5oxaNvDmpjkRuz2xBJwOozqF563dhxoRvscXNBnMGRG3NembH/q4I2xtRTRm4gcbPP2PtYhsneImmgYnTLaVZiRYJJhgNN0kEGY2yJ2YqzbuyIbyCA5rgQaYGVcFmH6PRL7nB05kms51M5KimmI4svusLHDwmUjeNZ6APgNyC2WFrgZudLwyDROQbSU/UrNfZIoe+8x1YbhQTnhTgosjX90QGPmaYFEFM25saWvnKl2RIxHxkqz7XBgkuDLxOnXppSfqs7/AMdFEKV2ofeA2iR9gnHsp8QSfJo2TKPZL2bqx1u7YmSG0lKRGNQDNUez+x3xHkumGuBm44netyy2aHDaBcmQALxFTJWHWoeU7vkpvk9IZQFwezmw2hrcPfWaqTZ+pfNcbQPKeHJAbR+U8OSkUo76tr4Lvq+tQLVqdwRC1/18EAlHtmD/AAH+G9T44rR7MP8ACYTP7IxEjOWlBCtV+oMxowPsrTTuV4LBz8krZbs9ou6qZTSosbRIeo+KCGfZDHM5k6a5KxAoW+GXuBA0VHxFFTNnzI3/ACWlEVCM+UyBPrWEko+ysJ+hXctzG9ch+tHLiOS5TplSqD1MIxJcGjolEIY6KawDoMpha7HYLHhwxNa0N/hCeAnITFNN6zXNHkO75rRjCiziwaH/APVaWwQCbDH4Z3fNEIP8o7vmha3+YP0prWnzjcxKOMh2En/aO4c0LYYY9wud3RuqeOifU0+Ef5nCGkxGgvPjvmTfKAMfL6pXoK2GHDNMZdzCCBAmZAdb1qQuy2FuMj6JVBvQzmlspANzHBGGBXHdhVkHbxKtaY6juS43YTgMQd/JBwl8MpxfsTdGfsjaB1JCzsuTiCBPf7q+zs0AE0EhPQh1fwznH6Vbo6AU3R0ArFmsd80oOtSa7sgDE/D4I+OQPJEoXB0AudDGQ3BWjZoYwdxQOAGBnnVbxyN5EUzCGXAITCGrcFYjW6GyjjIypQn2RworXibTMZreNm8hTMMdAISB0AtOI5gGzWaqlG7VgNoXNmDWbgPTFN4mDyr4ILB0AqnaDf4T6fdOrRnNW3fSGz08TNorxSe12B0J5AFWkynQ0n6I+Npm8lmP9HIv8EbT78FuCPupNeG7K7abCaWkaZzHxWgfpGw4O4FdL43ejn7Jnqm2mvWlQ+1Tz1+i8r/qFnm9+SW76Qs83vyRUH8FtHpY0b5KpFjVpzWTYu1xFfdBOE6haVwD7ySbrDHgm8oEuOR3HkuRT/NxXKBeyk1ozG880YZ1M81DWa+CMN1jr0TADht6rzWtZx4QslrTmOK1bM7w1TQEnobGHsqDp+UHcr7ntOlINib5z16JmhYuhIP5BwRtJ8g4JgsDfO7r0Rt7Pb53deiXqN2QLHnyj9PJQ4uvu8IYJNwlXGtBsVpvZ7fM7eqj4cojpEkyE5nQCZfHclksDRlbLdmiGR0nT8FknseO8lxtDmuJwF6QE6ChCuBrpggCY3EZHUrMPtUihgPEtIuEenimjF4w6M1T1ZVgQreyVy2Tu4XmtdxcCVuntu0Nhmoe6VQQKmXBV4HbUKcnBzcPtQ4kt92XFJZ2vCfELA5pP2gAayOMhq0jQnXf7ZN18HNtBiwi57e7fUOAJlpFCDTNKh2doAcC4zl9p7n0OolX7LBaW1nU4eitRLVZoQBJhtAl9vu5/wDG9slvyQcJSaMppWYNrgxIzg1sYw2tqA2cyfTRJWothEWGGE1d4ScMdMzTJXLT9NLJIjvmXSD4QWkbPANtVhWX6RufEvwWCI1tA8uMME6boLSTIUnyRcGstmTbwkXrH2ILO4ic70tINQNEtoQDs2UYvbemRIjEUlWXpxVa39q2h4JEOGDMuEnk1pT/ANYx5ZKtZPpvDA8bIrYkiHANnJ2U5iYQjFPTsMrW0bDWGswRVRZ53Tn4vehWa36bQh/txjj/ALbTjpq5Vm/Tdjf9iOf/AM2/5IriadmcrVGnYrCId7GTpVJmS6syeCVH7BhuJeWAzxMzjvVCF9InRrwhQojTjee0BonsJmdWCNsSPLFo9D/klkksNjK3ktO7AhBp8DR6mfpVRHa0M7uYlKUp6JS+SqkRtLm7pfFcAR5TmS6p4JLSWBurbyYNq+ijSfBElqNVTd9Fn6Hg716g/wDHeo3cUy5pr2B8UX6PJ/6YiZg71P8ApWJpLRv5L1Bbs3Fc5x1bin88xfDEyeyuwe6deLpnClAtJ6kk9fuUiNFIy3E+wU23J2xklFUgpqVS+tHLguR6s1oMR9RRiONfBVWPCa1wRaMWRHb1JSXNdi5w0SDi0bgZJLXpjT1NDQaHNgs8z/73c0fcN88T+9ySCiA6klt/Q0hwgt/Eif3vRiGzzv8A74iQiAQt/Q0iwIbfM/8A+kTmihta3DTiSSSdpNSqt3qQRtb1Tkg237Cki2IozHBG2MMxvCz3Q6ipEjXcnAD96JcBLwidUSLbYmxWydMSq1wMnNObSMCltPU0fekaUFh2GjP/ANKwj/7HRYn9TgfgrML6M2dv3N7jzVj6wc+CI2o5p3OT9i9F8Ib2TAGEJn9oPurUNrWiTZADACg4KsI5OlD3mvikdsNF2+MwomMwqc9S6WpYJbLxmN/zQF41b1WpkukOpLUYc5w1ICBqSzLVwUd4tRhhA6mgc7qqWYhQO66kjQAzEGvcUt0Ua/7SgLdnDkhu6hw5JkgWEYo17lHfDWhJ1DggL9m5GgHRI+3hzVV0Xb+lFFi7FSjR9irFE2w3XciuVE2hSq9WJaJa85p7XLlyLMhzU5oULlNjjQ0JrWjJcuU2MMDQmALlyVhJkpC5cgE5SVy5AJwUtKlcgEkJUQrlyUZAwijvLlyZAYZcovHNcuRAS0rnmi5cswCbxzSYrzmVy5MjDWGgSouPqpXIiiCcNgRFq5csgMgtGSRFXLk6EZRjOOapRnnMrly6YkpFRzzPFcuXKxE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r="124"/>
          <a:stretch/>
        </p:blipFill>
        <p:spPr>
          <a:xfrm>
            <a:off x="3711215" y="1274532"/>
            <a:ext cx="2409140" cy="1806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57" y="1274532"/>
            <a:ext cx="1874763" cy="18853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397" y="3784893"/>
            <a:ext cx="3147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FF"/>
                </a:solidFill>
                <a:latin typeface="+mj-lt"/>
              </a:rPr>
              <a:t>Creates complex shape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1886" y="3779561"/>
            <a:ext cx="2953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  <a:latin typeface="+mj-lt"/>
              </a:rPr>
              <a:t>Fabricates any shape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1886" y="4389058"/>
            <a:ext cx="3087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  <a:latin typeface="+mj-lt"/>
              </a:rPr>
              <a:t>Must reduce material!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397" y="4394390"/>
            <a:ext cx="344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FF"/>
                </a:solidFill>
                <a:latin typeface="+mj-lt"/>
              </a:rPr>
              <a:t>Minimizes material usage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492" y="4989878"/>
            <a:ext cx="1244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FF"/>
                </a:solidFill>
                <a:latin typeface="+mj-lt"/>
              </a:rPr>
              <a:t>Cool!</a:t>
            </a:r>
          </a:p>
          <a:p>
            <a:r>
              <a:rPr lang="en-US" sz="2000" b="1" dirty="0">
                <a:solidFill>
                  <a:srgbClr val="3366FF"/>
                </a:solidFill>
                <a:latin typeface="+mj-lt"/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8859" y="4970536"/>
            <a:ext cx="1244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  <a:latin typeface="+mj-lt"/>
              </a:rPr>
              <a:t>Cool!</a:t>
            </a:r>
          </a:p>
          <a:p>
            <a:r>
              <a:rPr lang="en-US" sz="2000" b="1" dirty="0">
                <a:solidFill>
                  <a:srgbClr val="336600"/>
                </a:solidFill>
                <a:latin typeface="+mj-lt"/>
              </a:rPr>
              <a:t>…</a:t>
            </a:r>
          </a:p>
        </p:txBody>
      </p:sp>
      <p:pic>
        <p:nvPicPr>
          <p:cNvPr id="19" name="Picture 4" descr="http://www.clipartbest.com/cliparts/9c4/kXo/9c4kXogc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82" y="1223185"/>
            <a:ext cx="1791282" cy="18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44629" y="2975365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Perfect match?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9313" y="3036921"/>
            <a:ext cx="1532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[EWI, Buffalo]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7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Multi-Material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87131" y="3542341"/>
            <a:ext cx="527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Multi-Material Topology Optimization (MMTO)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2148" y="4274970"/>
            <a:ext cx="114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Optimize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0422" y="4631700"/>
            <a:ext cx="353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Topology &amp;  Material Distribution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7407" y="4340658"/>
            <a:ext cx="114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Why?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17096" y="4806336"/>
            <a:ext cx="2632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Multi-functional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Better performance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Reduced cost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1503"/>
          <a:stretch/>
        </p:blipFill>
        <p:spPr>
          <a:xfrm>
            <a:off x="639096" y="1482990"/>
            <a:ext cx="2163097" cy="169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86" y="1637218"/>
            <a:ext cx="1920061" cy="1696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8" b="6985"/>
          <a:stretch/>
        </p:blipFill>
        <p:spPr>
          <a:xfrm>
            <a:off x="3310559" y="1866351"/>
            <a:ext cx="2611060" cy="12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60297"/>
      </p:ext>
    </p:extLst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93421"/>
            <a:ext cx="3658762" cy="1289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1"/>
          <a:stretch/>
        </p:blipFill>
        <p:spPr>
          <a:xfrm>
            <a:off x="457199" y="1287164"/>
            <a:ext cx="3658761" cy="862783"/>
          </a:xfrm>
          <a:prstGeom prst="rect">
            <a:avLst/>
          </a:prstGeom>
        </p:spPr>
      </p:pic>
      <p:pic>
        <p:nvPicPr>
          <p:cNvPr id="11" name="Copper-Al-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799" t="19824" r="1793" b="18670"/>
          <a:stretch/>
        </p:blipFill>
        <p:spPr>
          <a:xfrm>
            <a:off x="4630795" y="3357179"/>
            <a:ext cx="3782895" cy="1848362"/>
          </a:xfrm>
          <a:prstGeom prst="rect">
            <a:avLst/>
          </a:prstGeom>
        </p:spPr>
      </p:pic>
      <p:pic>
        <p:nvPicPr>
          <p:cNvPr id="13" name="Copper-fa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091" t="19502" r="4080" b="19136"/>
          <a:stretch/>
        </p:blipFill>
        <p:spPr>
          <a:xfrm>
            <a:off x="4700980" y="1131951"/>
            <a:ext cx="3642527" cy="18255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0387" y="5428563"/>
            <a:ext cx="7103226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  <a:latin typeface="+mj-lt"/>
              </a:rPr>
              <a:t>Copper-Aluminum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Design is 19% stiffer than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Copper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Design!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F3A6E5-DBA9-41E5-BB22-B04AE4560A6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9869" y="5828673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[www.ersl.wisc.edu]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32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Bracket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2" r="19289" b="8715"/>
          <a:stretch/>
        </p:blipFill>
        <p:spPr>
          <a:xfrm>
            <a:off x="7243890" y="1080526"/>
            <a:ext cx="1388659" cy="1760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t="11218" r="35001" b="9100"/>
          <a:stretch/>
        </p:blipFill>
        <p:spPr>
          <a:xfrm>
            <a:off x="4962185" y="1076296"/>
            <a:ext cx="1407065" cy="1765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9" t="1540" r="24289" b="21033"/>
          <a:stretch/>
        </p:blipFill>
        <p:spPr>
          <a:xfrm>
            <a:off x="7243890" y="2860563"/>
            <a:ext cx="1554143" cy="1689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t="4288" r="31193" b="12564"/>
          <a:stretch/>
        </p:blipFill>
        <p:spPr>
          <a:xfrm>
            <a:off x="5019126" y="2860563"/>
            <a:ext cx="1350124" cy="1800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r="32383" b="14874"/>
          <a:stretch/>
        </p:blipFill>
        <p:spPr>
          <a:xfrm>
            <a:off x="7274254" y="4680591"/>
            <a:ext cx="1443395" cy="1958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19686" r="27859" b="23343"/>
          <a:stretch/>
        </p:blipFill>
        <p:spPr>
          <a:xfrm>
            <a:off x="4938742" y="4777614"/>
            <a:ext cx="1755524" cy="1720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6" y="4680591"/>
            <a:ext cx="3662391" cy="1239885"/>
          </a:xfrm>
          <a:prstGeom prst="rect">
            <a:avLst/>
          </a:prstGeom>
        </p:spPr>
      </p:pic>
      <p:pic>
        <p:nvPicPr>
          <p:cNvPr id="12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4677" t="1343" r="15806" b="1555"/>
          <a:stretch/>
        </p:blipFill>
        <p:spPr>
          <a:xfrm rot="10800000">
            <a:off x="776747" y="1209811"/>
            <a:ext cx="3097162" cy="32446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F3A6E5-DBA9-41E5-BB22-B04AE4560A6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3842" y="6479143"/>
            <a:ext cx="21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j-lt"/>
              </a:rPr>
              <a:t>[www.ersl.wisc.edu]</a:t>
            </a:r>
          </a:p>
        </p:txBody>
      </p:sp>
    </p:spTree>
    <p:extLst>
      <p:ext uri="{BB962C8B-B14F-4D97-AF65-F5344CB8AC3E}">
        <p14:creationId xmlns:p14="http://schemas.microsoft.com/office/powerpoint/2010/main" val="8671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Support structures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3220016" y="3337780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2170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Lattice Structure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51" y="3091677"/>
            <a:ext cx="5548449" cy="3047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4172"/>
            <a:ext cx="2287522" cy="1644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3984" y="1755648"/>
            <a:ext cx="3414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100,000 lattice unit cells ~ 2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mins</a:t>
            </a:r>
            <a:endParaRPr lang="en-US" b="1" dirty="0">
              <a:solidFill>
                <a:schemeClr val="bg1"/>
              </a:solidFill>
              <a:latin typeface="+mj-lt"/>
            </a:endParaRPr>
          </a:p>
          <a:p>
            <a:r>
              <a:rPr lang="en-US" b="1" dirty="0">
                <a:solidFill>
                  <a:schemeClr val="bg1"/>
                </a:solidFill>
                <a:latin typeface="+mj-lt"/>
              </a:rPr>
              <a:t>Variety of lattice choices</a:t>
            </a:r>
          </a:p>
        </p:txBody>
      </p:sp>
    </p:spTree>
    <p:extLst>
      <p:ext uri="{BB962C8B-B14F-4D97-AF65-F5344CB8AC3E}">
        <p14:creationId xmlns:p14="http://schemas.microsoft.com/office/powerpoint/2010/main" val="33111728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Optimization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6" y="1486415"/>
            <a:ext cx="3068266" cy="379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533" y="3385650"/>
            <a:ext cx="1896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Topology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Optimization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(minutes)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451672" y="2997716"/>
            <a:ext cx="1860397" cy="4023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45" y="1273534"/>
            <a:ext cx="3288265" cy="42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8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Lattice Structure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029" y="2384359"/>
            <a:ext cx="1628621" cy="2667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22" y="2384359"/>
            <a:ext cx="1931022" cy="2933906"/>
          </a:xfrm>
          <a:prstGeom prst="rect">
            <a:avLst/>
          </a:prstGeom>
        </p:spPr>
      </p:pic>
      <p:pic>
        <p:nvPicPr>
          <p:cNvPr id="6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84" y="1188893"/>
            <a:ext cx="1647510" cy="141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lbow Connector 7"/>
          <p:cNvCxnSpPr>
            <a:cxnSpLocks noChangeShapeType="1"/>
            <a:stCxn id="6" idx="2"/>
          </p:cNvCxnSpPr>
          <p:nvPr/>
        </p:nvCxnSpPr>
        <p:spPr bwMode="auto">
          <a:xfrm rot="5400000">
            <a:off x="5433798" y="2227577"/>
            <a:ext cx="481994" cy="1224688"/>
          </a:xfrm>
          <a:prstGeom prst="bentConnector2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05348" y="265901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Custom-designed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microstructures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1152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Support structures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3147712" y="3717919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6063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04945" y="1301338"/>
            <a:ext cx="5184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Needed to avoid ‘drooping’ and ‘burning’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Increase fabrication, material &amp; clean up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Process dependent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r="124"/>
          <a:stretch/>
        </p:blipFill>
        <p:spPr>
          <a:xfrm>
            <a:off x="538730" y="1289287"/>
            <a:ext cx="2039733" cy="1529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06570" y="2278841"/>
            <a:ext cx="808383" cy="6666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046257" y="1663638"/>
            <a:ext cx="430696" cy="417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" y="3977105"/>
            <a:ext cx="3988086" cy="16040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3130" y="5711273"/>
            <a:ext cx="3096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+mj-lt"/>
              </a:rPr>
              <a:t>https://</a:t>
            </a:r>
            <a:r>
              <a:rPr lang="en-US" sz="1100" dirty="0">
                <a:solidFill>
                  <a:srgbClr val="3366FF"/>
                </a:solidFill>
                <a:latin typeface="+mj-lt"/>
              </a:rPr>
              <a:t>innovationstation.utexas.edu/tip-design</a:t>
            </a:r>
            <a:endParaRPr lang="en-US" sz="1400" dirty="0">
              <a:solidFill>
                <a:srgbClr val="3366FF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26" y="3744223"/>
            <a:ext cx="3547813" cy="18369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0" y="5890736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  <a:latin typeface="+mj-lt"/>
              </a:rPr>
              <a:t>Mertens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 R, Clijsters S, </a:t>
            </a:r>
            <a:r>
              <a:rPr lang="en-US" sz="1050" dirty="0" err="1">
                <a:solidFill>
                  <a:schemeClr val="bg1"/>
                </a:solidFill>
                <a:latin typeface="+mj-lt"/>
              </a:rPr>
              <a:t>Kempen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 K, </a:t>
            </a:r>
            <a:r>
              <a:rPr lang="en-US" sz="1050" dirty="0" err="1">
                <a:solidFill>
                  <a:schemeClr val="bg1"/>
                </a:solidFill>
                <a:latin typeface="+mj-lt"/>
              </a:rPr>
              <a:t>Kruth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 J. Optimization of Scan Strategies in Selective Laser Melting of Aluminum Parts With </a:t>
            </a:r>
            <a:r>
              <a:rPr lang="en-US" sz="1050" dirty="0" err="1">
                <a:solidFill>
                  <a:schemeClr val="bg1"/>
                </a:solidFill>
                <a:latin typeface="+mj-lt"/>
              </a:rPr>
              <a:t>Downfacing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 Areas. ASME. </a:t>
            </a:r>
            <a:r>
              <a:rPr lang="en-US" sz="1050" i="1" dirty="0">
                <a:solidFill>
                  <a:schemeClr val="bg1"/>
                </a:solidFill>
                <a:latin typeface="+mj-lt"/>
              </a:rPr>
              <a:t>J. Manuf. Sci. Eng. 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2014;136(6):061012-061012-7. doi:10.1115/1.4028620.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Structures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6570" y="2953483"/>
            <a:ext cx="1437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[EWI, Buffalo]</a:t>
            </a:r>
          </a:p>
        </p:txBody>
      </p:sp>
    </p:spTree>
    <p:extLst>
      <p:ext uri="{BB962C8B-B14F-4D97-AF65-F5344CB8AC3E}">
        <p14:creationId xmlns:p14="http://schemas.microsoft.com/office/powerpoint/2010/main" val="31931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14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Minimize Support Structures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45196" y="1154827"/>
            <a:ext cx="7181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Optimize the topology to also minimize support structures</a:t>
            </a:r>
          </a:p>
        </p:txBody>
      </p:sp>
      <p:pic>
        <p:nvPicPr>
          <p:cNvPr id="3" name="without support constra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586" y="2431701"/>
            <a:ext cx="3572235" cy="3106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1" y="5538617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Classic Optimization</a:t>
            </a:r>
          </a:p>
        </p:txBody>
      </p:sp>
      <p:pic>
        <p:nvPicPr>
          <p:cNvPr id="5" name="with support constrai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5507" y="2408714"/>
            <a:ext cx="3625093" cy="3152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3256" y="5538617"/>
            <a:ext cx="376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With Support Structure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2949" y="6252507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j-lt"/>
              </a:rPr>
              <a:t>[www.ersl.wisc.edu]</a:t>
            </a:r>
          </a:p>
        </p:txBody>
      </p:sp>
    </p:spTree>
    <p:extLst>
      <p:ext uri="{BB962C8B-B14F-4D97-AF65-F5344CB8AC3E}">
        <p14:creationId xmlns:p14="http://schemas.microsoft.com/office/powerpoint/2010/main" val="376513322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418"/>
            <a:ext cx="8229600" cy="503238"/>
          </a:xfrm>
        </p:spPr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Support Constraint</a:t>
            </a:r>
            <a:endParaRPr lang="en-US" dirty="0"/>
          </a:p>
        </p:txBody>
      </p:sp>
      <p:pic>
        <p:nvPicPr>
          <p:cNvPr id="5" name="Picture 4" descr="C:\Users\mirzendehdel\Desktop\FiguresMountBracket\Slide0.T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b="4987"/>
          <a:stretch/>
        </p:blipFill>
        <p:spPr bwMode="auto">
          <a:xfrm>
            <a:off x="457200" y="1505039"/>
            <a:ext cx="2790356" cy="2879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mirzendehdel\Google Drive\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7199" b="3451"/>
          <a:stretch/>
        </p:blipFill>
        <p:spPr bwMode="auto">
          <a:xfrm>
            <a:off x="3492121" y="1505039"/>
            <a:ext cx="5194679" cy="289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5427" y="4555372"/>
            <a:ext cx="298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50% reduction in support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23% increase in compliance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32105" y="5478702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j-lt"/>
              </a:rPr>
              <a:t>[www.ersl.wisc.edu]</a:t>
            </a:r>
          </a:p>
        </p:txBody>
      </p:sp>
    </p:spTree>
    <p:extLst>
      <p:ext uri="{BB962C8B-B14F-4D97-AF65-F5344CB8AC3E}">
        <p14:creationId xmlns:p14="http://schemas.microsoft.com/office/powerpoint/2010/main" val="386321341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TopOpt Overview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57200" y="1165512"/>
            <a:ext cx="7777163" cy="5251913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>
            <a:lvl1pPr marL="252000" indent="-252000" algn="l" defTabSz="879152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5386"/>
              </a:buClr>
              <a:buSzPct val="100000"/>
              <a:buFont typeface="Arial"/>
              <a:buChar char="•"/>
              <a:defRPr sz="20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1pPr>
            <a:lvl2pPr marL="504000" marR="0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8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2pPr>
            <a:lvl3pPr marL="756000" marR="0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386"/>
              </a:buClr>
              <a:buSzPct val="100000"/>
              <a:buFont typeface="Arial"/>
              <a:buChar char="•"/>
              <a:tabLst/>
              <a:defRPr sz="1600" b="0" i="0" kern="900" spc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3pPr>
            <a:lvl4pPr marL="972000" indent="-18000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400" b="0" i="0" kern="900" spc="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4pPr>
            <a:lvl5pPr marL="1251450" indent="-171450" algn="l" defTabSz="879152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5386"/>
              </a:buClr>
              <a:buSzPct val="100000"/>
              <a:buFont typeface="Arial"/>
              <a:buChar char="•"/>
              <a:defRPr sz="1200" b="0" i="0" kern="1200" baseline="0">
                <a:solidFill>
                  <a:srgbClr val="005386"/>
                </a:solidFill>
                <a:latin typeface="+mn-lt"/>
                <a:ea typeface="+mn-ea"/>
                <a:cs typeface="3ds Light"/>
              </a:defRPr>
            </a:lvl5pPr>
            <a:lvl6pPr marL="2417668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7243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819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6395" indent="-219788" algn="l" defTabSz="8791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386"/>
              </a:buClr>
              <a:buSzPct val="100000"/>
              <a:buNone/>
              <a:tabLst/>
              <a:defRPr/>
            </a:pPr>
            <a:r>
              <a:rPr lang="en-US" b="1" dirty="0">
                <a:latin typeface="+mj-lt"/>
              </a:rPr>
              <a:t>TopOpt Capabilities?</a:t>
            </a:r>
            <a:endParaRPr lang="en-US" dirty="0">
              <a:latin typeface="+mj-lt"/>
            </a:endParaRP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Myths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Design/Manuf. constraints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Multi-physics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Multi-body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Multi-material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Lattice structure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Support structures (AM)</a:t>
            </a:r>
          </a:p>
          <a:p>
            <a:pPr marL="5377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CAD integration</a:t>
            </a:r>
          </a:p>
        </p:txBody>
      </p:sp>
      <p:sp>
        <p:nvSpPr>
          <p:cNvPr id="4" name="Left Arrow 2"/>
          <p:cNvSpPr/>
          <p:nvPr/>
        </p:nvSpPr>
        <p:spPr>
          <a:xfrm>
            <a:off x="3147712" y="3717919"/>
            <a:ext cx="631768" cy="257694"/>
          </a:xfrm>
          <a:prstGeom prst="leftArrow">
            <a:avLst/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7726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28600"/>
            <a:ext cx="822888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66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CAD-</a:t>
            </a:r>
            <a:r>
              <a:rPr lang="en-US" sz="2800" b="1" strike="noStrike" spc="-1" dirty="0" err="1">
                <a:solidFill>
                  <a:srgbClr val="0066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ification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540365-E463-4672-875B-5AFE93233BD4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D3203-A3CF-41FE-9B99-E6BA07BAE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8200"/>
            <a:ext cx="8447409" cy="15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3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457200" y="228600"/>
            <a:ext cx="822888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66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Towards CAD-</a:t>
            </a:r>
            <a:r>
              <a:rPr lang="en-US" sz="2800" b="1" strike="noStrike" spc="-1" dirty="0" err="1">
                <a:solidFill>
                  <a:srgbClr val="0066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ification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3_ShelfAutoDesig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177" y="1164081"/>
            <a:ext cx="7266114" cy="50228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4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457200" y="228600"/>
            <a:ext cx="822888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66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93973"/>
            <a:ext cx="1874763" cy="1885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801" y="2764035"/>
            <a:ext cx="2606345" cy="1145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5199" y="1257268"/>
            <a:ext cx="3770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Plenty of Opportunities!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10" name="Picture 2" descr="https://s-media-cache-ak0.pinimg.com/236x/0c/6e/9d/0c6e9dfc4af347b1e6ceed4964b7a5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85" y="2593560"/>
            <a:ext cx="1865608" cy="14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659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180" y="1249557"/>
            <a:ext cx="3402198" cy="4584700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5" y="1262257"/>
            <a:ext cx="35433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6210787" y="5942969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697 grams</a:t>
            </a:r>
          </a:p>
        </p:txBody>
      </p:sp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1697650" y="5758025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734 grams</a:t>
            </a:r>
          </a:p>
        </p:txBody>
      </p:sp>
      <p:sp>
        <p:nvSpPr>
          <p:cNvPr id="2" name="Oval 1"/>
          <p:cNvSpPr/>
          <p:nvPr/>
        </p:nvSpPr>
        <p:spPr>
          <a:xfrm>
            <a:off x="1499880" y="4639628"/>
            <a:ext cx="1670304" cy="848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11901" y="5173856"/>
            <a:ext cx="1373648" cy="873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99880" y="2371602"/>
            <a:ext cx="1670304" cy="1406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20929" y="2475327"/>
            <a:ext cx="1524909" cy="991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699"/>
                </a:solidFill>
              </a:rPr>
              <a:t>Why TopOpt?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19455" y="3375143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Tensile Load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57861" y="3375143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Torque Load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43" y="1134110"/>
            <a:ext cx="1555303" cy="20074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622" y="1125182"/>
            <a:ext cx="1703728" cy="22499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35" y="1134110"/>
            <a:ext cx="1453843" cy="20914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92" y="1218092"/>
            <a:ext cx="1358367" cy="1918628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92" y="4340214"/>
            <a:ext cx="2443288" cy="148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542" y="4204510"/>
            <a:ext cx="2646235" cy="1710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04510"/>
            <a:ext cx="2403295" cy="1754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322" y="4145034"/>
            <a:ext cx="1321193" cy="18734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0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006699"/>
                </a:solidFill>
              </a:rPr>
              <a:t>TopOpt</a:t>
            </a:r>
            <a:r>
              <a:rPr lang="en-US" sz="2800" dirty="0">
                <a:solidFill>
                  <a:srgbClr val="006699"/>
                </a:solidFill>
              </a:rPr>
              <a:t> Workflow</a:t>
            </a:r>
            <a:endParaRPr lang="en-US" dirty="0"/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1619841" y="2548806"/>
            <a:ext cx="1046294" cy="514323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2B5481"/>
                </a:solidFill>
                <a:latin typeface="Tahoma" pitchFamily="34" charset="0"/>
              </a:rPr>
              <a:t>Design</a:t>
            </a:r>
          </a:p>
          <a:p>
            <a:pPr algn="ctr" eaLnBrk="0" hangingPunct="0"/>
            <a:r>
              <a:rPr lang="en-US" sz="1600" dirty="0">
                <a:solidFill>
                  <a:srgbClr val="2B5481"/>
                </a:solidFill>
                <a:latin typeface="Tahoma" pitchFamily="34" charset="0"/>
              </a:rPr>
              <a:t>Space</a:t>
            </a:r>
          </a:p>
        </p:txBody>
      </p:sp>
      <p:cxnSp>
        <p:nvCxnSpPr>
          <p:cNvPr id="35" name="AutoShape 9"/>
          <p:cNvCxnSpPr>
            <a:cxnSpLocks noChangeShapeType="1"/>
            <a:stCxn id="34" idx="3"/>
            <a:endCxn id="36" idx="1"/>
          </p:cNvCxnSpPr>
          <p:nvPr/>
        </p:nvCxnSpPr>
        <p:spPr bwMode="auto">
          <a:xfrm flipV="1">
            <a:off x="2666135" y="2805966"/>
            <a:ext cx="530861" cy="2"/>
          </a:xfrm>
          <a:prstGeom prst="straightConnector1">
            <a:avLst/>
          </a:prstGeom>
          <a:ln w="285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AutoShape 11"/>
          <p:cNvSpPr>
            <a:spLocks noChangeArrowheads="1"/>
          </p:cNvSpPr>
          <p:nvPr/>
        </p:nvSpPr>
        <p:spPr bwMode="auto">
          <a:xfrm>
            <a:off x="3196996" y="2503246"/>
            <a:ext cx="1177289" cy="60544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2B5481"/>
                </a:solidFill>
                <a:latin typeface="Tahoma" pitchFamily="34" charset="0"/>
              </a:rPr>
              <a:t>FEA</a:t>
            </a:r>
          </a:p>
        </p:txBody>
      </p:sp>
      <p:cxnSp>
        <p:nvCxnSpPr>
          <p:cNvPr id="37" name="AutoShape 16"/>
          <p:cNvCxnSpPr>
            <a:cxnSpLocks noChangeShapeType="1"/>
            <a:stCxn id="36" idx="3"/>
            <a:endCxn id="38" idx="1"/>
          </p:cNvCxnSpPr>
          <p:nvPr/>
        </p:nvCxnSpPr>
        <p:spPr bwMode="auto">
          <a:xfrm flipV="1">
            <a:off x="4374285" y="2803990"/>
            <a:ext cx="535343" cy="1976"/>
          </a:xfrm>
          <a:prstGeom prst="straightConnector1">
            <a:avLst/>
          </a:prstGeom>
          <a:ln w="285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iamond 37"/>
          <p:cNvSpPr/>
          <p:nvPr/>
        </p:nvSpPr>
        <p:spPr>
          <a:xfrm>
            <a:off x="4909628" y="2428521"/>
            <a:ext cx="1789935" cy="750938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3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Done?</a:t>
            </a:r>
          </a:p>
        </p:txBody>
      </p:sp>
      <p:sp>
        <p:nvSpPr>
          <p:cNvPr id="39" name="AutoShape 20"/>
          <p:cNvSpPr>
            <a:spLocks noChangeArrowheads="1"/>
          </p:cNvSpPr>
          <p:nvPr/>
        </p:nvSpPr>
        <p:spPr bwMode="auto">
          <a:xfrm>
            <a:off x="3739556" y="3265994"/>
            <a:ext cx="1386243" cy="60010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2B5481"/>
                </a:solidFill>
                <a:latin typeface="Tahoma" pitchFamily="34" charset="0"/>
              </a:rPr>
              <a:t>Change</a:t>
            </a:r>
            <a:br>
              <a:rPr lang="en-US" sz="1600" dirty="0">
                <a:solidFill>
                  <a:srgbClr val="2B5481"/>
                </a:solidFill>
                <a:latin typeface="Tahoma" pitchFamily="34" charset="0"/>
              </a:rPr>
            </a:br>
            <a:r>
              <a:rPr lang="en-US" sz="1600" dirty="0">
                <a:solidFill>
                  <a:srgbClr val="2B5481"/>
                </a:solidFill>
                <a:latin typeface="Tahoma" pitchFamily="34" charset="0"/>
              </a:rPr>
              <a:t>Topology</a:t>
            </a:r>
            <a:endParaRPr lang="en-US" sz="1600" baseline="-25000" dirty="0">
              <a:solidFill>
                <a:srgbClr val="2B5481"/>
              </a:solidFill>
              <a:latin typeface="Tahoma" pitchFamily="34" charset="0"/>
            </a:endParaRPr>
          </a:p>
        </p:txBody>
      </p:sp>
      <p:cxnSp>
        <p:nvCxnSpPr>
          <p:cNvPr id="40" name="Elbow Connector 27"/>
          <p:cNvCxnSpPr>
            <a:stCxn id="38" idx="2"/>
            <a:endCxn id="39" idx="3"/>
          </p:cNvCxnSpPr>
          <p:nvPr/>
        </p:nvCxnSpPr>
        <p:spPr>
          <a:xfrm rot="5400000">
            <a:off x="5271904" y="3033355"/>
            <a:ext cx="386589" cy="678797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21229" y="326879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</a:t>
            </a:r>
          </a:p>
        </p:txBody>
      </p:sp>
      <p:cxnSp>
        <p:nvCxnSpPr>
          <p:cNvPr id="42" name="Elbow Connector 8"/>
          <p:cNvCxnSpPr>
            <a:stCxn id="39" idx="1"/>
            <a:endCxn id="36" idx="1"/>
          </p:cNvCxnSpPr>
          <p:nvPr/>
        </p:nvCxnSpPr>
        <p:spPr>
          <a:xfrm rot="10800000">
            <a:off x="3196996" y="2805966"/>
            <a:ext cx="542560" cy="760082"/>
          </a:xfrm>
          <a:prstGeom prst="bentConnector3">
            <a:avLst>
              <a:gd name="adj1" fmla="val 142134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985292" y="2387889"/>
            <a:ext cx="1712633" cy="82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210686" y="4561798"/>
            <a:ext cx="6030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TopOpt</a:t>
            </a:r>
            <a:r>
              <a:rPr lang="en-US" sz="2400" dirty="0">
                <a:solidFill>
                  <a:srgbClr val="FF0000"/>
                </a:solidFill>
              </a:rPr>
              <a:t> relies on FEA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TopOpt</a:t>
            </a:r>
            <a:r>
              <a:rPr lang="en-US" sz="2400" dirty="0">
                <a:solidFill>
                  <a:srgbClr val="FF0000"/>
                </a:solidFill>
              </a:rPr>
              <a:t> is computationally intensive!</a:t>
            </a:r>
          </a:p>
        </p:txBody>
      </p:sp>
    </p:spTree>
    <p:extLst>
      <p:ext uri="{BB962C8B-B14F-4D97-AF65-F5344CB8AC3E}">
        <p14:creationId xmlns:p14="http://schemas.microsoft.com/office/powerpoint/2010/main" val="654387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57200" y="228602"/>
            <a:ext cx="8229600" cy="50323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336699"/>
                </a:solidFill>
                <a:latin typeface="Times New Roman" pitchFamily="18" charset="0"/>
              </a:defRPr>
            </a:lvl9pPr>
          </a:lstStyle>
          <a:p>
            <a:r>
              <a:rPr lang="en-US" sz="2800" i="0" kern="0" dirty="0">
                <a:solidFill>
                  <a:srgbClr val="006699"/>
                </a:solidFill>
              </a:rPr>
              <a:t>FEA </a:t>
            </a:r>
            <a:endParaRPr lang="en-US" i="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8" y="1412339"/>
            <a:ext cx="8021371" cy="37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3615"/>
      </p:ext>
    </p:extLst>
  </p:cSld>
  <p:clrMapOvr>
    <a:masterClrMapping/>
  </p:clrMapOvr>
</p:sld>
</file>

<file path=ppt/theme/theme1.xml><?xml version="1.0" encoding="utf-8"?>
<a:theme xmlns:a="http://schemas.openxmlformats.org/drawingml/2006/main" name="1_USCMM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USCMM9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USCMM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USCMM9</Template>
  <TotalTime>14144</TotalTime>
  <Words>957</Words>
  <Application>Microsoft Office PowerPoint</Application>
  <PresentationFormat>On-screen Show (4:3)</PresentationFormat>
  <Paragraphs>354</Paragraphs>
  <Slides>58</Slides>
  <Notes>46</Notes>
  <HiddenSlides>0</HiddenSlides>
  <MMClips>11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SimSun</vt:lpstr>
      <vt:lpstr>3ds Light</vt:lpstr>
      <vt:lpstr>Arial</vt:lpstr>
      <vt:lpstr>Arial Narrow</vt:lpstr>
      <vt:lpstr>Calibri</vt:lpstr>
      <vt:lpstr>Tahoma</vt:lpstr>
      <vt:lpstr>Times New Roman</vt:lpstr>
      <vt:lpstr>Wingdings</vt:lpstr>
      <vt:lpstr>1_USCMM9</vt:lpstr>
      <vt:lpstr>Equation</vt:lpstr>
      <vt:lpstr>  Tutorial 1 Learning Topology Optimization Through Examples and Case Studies    </vt:lpstr>
      <vt:lpstr>PowerPoint Presentation</vt:lpstr>
      <vt:lpstr>Design Problem</vt:lpstr>
      <vt:lpstr>Manual Optimization</vt:lpstr>
      <vt:lpstr>Topology Optimization</vt:lpstr>
      <vt:lpstr>Comparison</vt:lpstr>
      <vt:lpstr>Why TopOpt?</vt:lpstr>
      <vt:lpstr>TopOpt Workflow</vt:lpstr>
      <vt:lpstr>PowerPoint Presentation</vt:lpstr>
      <vt:lpstr>PowerPoint Presentation</vt:lpstr>
      <vt:lpstr>Current TO Strategies</vt:lpstr>
      <vt:lpstr>Introductory Text </vt:lpstr>
      <vt:lpstr>SIMP</vt:lpstr>
      <vt:lpstr>Pareto: Intuition …</vt:lpstr>
      <vt:lpstr>Topological Sensitivity</vt:lpstr>
      <vt:lpstr>Visualize in 3-D</vt:lpstr>
      <vt:lpstr>Topological Level-Set</vt:lpstr>
      <vt:lpstr>Topological Level-Set</vt:lpstr>
      <vt:lpstr>Topological Level-Set</vt:lpstr>
      <vt:lpstr>SIMP vs. Pareto</vt:lpstr>
      <vt:lpstr>Pareto Technology  </vt:lpstr>
      <vt:lpstr>TopOpt Overview</vt:lpstr>
      <vt:lpstr>Myth 1: Must guess vol. fraction</vt:lpstr>
      <vt:lpstr>Myth 1: Must Guess Vol. Fraction</vt:lpstr>
      <vt:lpstr>Myth 2: TopOpt Creates Stiff Designs</vt:lpstr>
      <vt:lpstr>Stiff vs. Strong</vt:lpstr>
      <vt:lpstr>Myth 3: TopOpt is Slow</vt:lpstr>
      <vt:lpstr>Myth 3: TopOpt is Slow!</vt:lpstr>
      <vt:lpstr>Myth 3: TopOpt is Slow!</vt:lpstr>
      <vt:lpstr>TopOpt Overview</vt:lpstr>
      <vt:lpstr>Multi-Constrained TopOpt</vt:lpstr>
      <vt:lpstr>Constrained TO</vt:lpstr>
      <vt:lpstr>Casting Constraint</vt:lpstr>
      <vt:lpstr>Machine Accessibility</vt:lpstr>
      <vt:lpstr>Through Cut</vt:lpstr>
      <vt:lpstr>Non-Design Surfaces</vt:lpstr>
      <vt:lpstr>Cyclic Symmetry</vt:lpstr>
      <vt:lpstr>TopOpt Overview</vt:lpstr>
      <vt:lpstr>Multi-Physics</vt:lpstr>
      <vt:lpstr>Multi-Physics</vt:lpstr>
      <vt:lpstr>TopOpt Overview</vt:lpstr>
      <vt:lpstr>Multi Body Optimization</vt:lpstr>
      <vt:lpstr>TopOpt Overview</vt:lpstr>
      <vt:lpstr>TopOpt &amp; Additive Manufacturing</vt:lpstr>
      <vt:lpstr>Multi-Material</vt:lpstr>
      <vt:lpstr>Results</vt:lpstr>
      <vt:lpstr>Bracket Design</vt:lpstr>
      <vt:lpstr>TopOpt Overview</vt:lpstr>
      <vt:lpstr>Lattice Structure</vt:lpstr>
      <vt:lpstr>Lattice Structure</vt:lpstr>
      <vt:lpstr>TopOpt Overview</vt:lpstr>
      <vt:lpstr>Support Structures</vt:lpstr>
      <vt:lpstr>Minimize Support Structures</vt:lpstr>
      <vt:lpstr>Support Constraint</vt:lpstr>
      <vt:lpstr>TopOpt Overview</vt:lpstr>
      <vt:lpstr>PowerPoint Presentation</vt:lpstr>
      <vt:lpstr>PowerPoint Presentation</vt:lpstr>
      <vt:lpstr>PowerPoint Presentation</vt:lpstr>
    </vt:vector>
  </TitlesOfParts>
  <Company>Computer - Aided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PAPER</dc:title>
  <dc:creator>Computer - Aided Engineering</dc:creator>
  <cp:lastModifiedBy>SUBODH SUBEDI</cp:lastModifiedBy>
  <cp:revision>3197</cp:revision>
  <cp:lastPrinted>2015-10-05T14:36:18Z</cp:lastPrinted>
  <dcterms:created xsi:type="dcterms:W3CDTF">2007-07-12T22:43:05Z</dcterms:created>
  <dcterms:modified xsi:type="dcterms:W3CDTF">2019-08-16T15:57:59Z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